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8"/>
  </p:handoutMasterIdLst>
  <p:sldIdLst>
    <p:sldId id="706" r:id="rId3"/>
    <p:sldId id="752" r:id="rId5"/>
    <p:sldId id="703" r:id="rId6"/>
    <p:sldId id="754" r:id="rId7"/>
    <p:sldId id="755" r:id="rId8"/>
    <p:sldId id="756" r:id="rId9"/>
    <p:sldId id="757" r:id="rId10"/>
    <p:sldId id="758" r:id="rId11"/>
    <p:sldId id="759" r:id="rId12"/>
    <p:sldId id="760" r:id="rId13"/>
    <p:sldId id="761" r:id="rId14"/>
    <p:sldId id="762" r:id="rId15"/>
    <p:sldId id="763" r:id="rId16"/>
    <p:sldId id="764" r:id="rId17"/>
  </p:sldIdLst>
  <p:sldSz cx="12192000" cy="6858000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高 峰" initials="高" lastIdx="1" clrIdx="0"/>
  <p:cmAuthor id="4" name="Author" initials="A" lastIdx="0" clrIdx="3"/>
  <p:cmAuthor id="2" name="wang liandi" initials="w" lastIdx="1" clrIdx="3"/>
  <p:cmAuthor id="3" name="作者" initials="A" lastIdx="0" clrIdx="2"/>
  <p:cmAuthor id="0" name="Ben" initials="" lastIdx="0" clrIdx="0"/>
  <p:cmAuthor id="7" name="1206988966@qq.com" initials="1" lastIdx="1" clrIdx="2"/>
  <p:cmAuthor id="8" name="姜伟光" initials="姜" lastIdx="1" clrIdx="0"/>
  <p:cmAuthor id="10" name="爱的小本" initials="爱" lastIdx="2" clrIdx="9"/>
  <p:cmAuthor id="12" name="PC" initials="P" lastIdx="1" clrIdx="11"/>
  <p:cmAuthor id="6" name="ming qiu" initials="m" lastIdx="17" clrIdx="1"/>
  <p:cmAuthor id="5" name="pc" initials="p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2"/>
    <a:srgbClr val="203864"/>
    <a:srgbClr val="2F3D54"/>
    <a:srgbClr val="003192"/>
    <a:srgbClr val="C00000"/>
    <a:srgbClr val="FFFBEF"/>
    <a:srgbClr val="FFF8E5"/>
    <a:srgbClr val="FFFFFF"/>
    <a:srgbClr val="FFFFE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6" autoAdjust="0"/>
    <p:restoredTop sz="89160" autoAdjust="0"/>
  </p:normalViewPr>
  <p:slideViewPr>
    <p:cSldViewPr snapToGrid="0" showGuides="1">
      <p:cViewPr varScale="1">
        <p:scale>
          <a:sx n="100" d="100"/>
          <a:sy n="100" d="100"/>
        </p:scale>
        <p:origin x="132" y="180"/>
      </p:cViewPr>
      <p:guideLst>
        <p:guide orient="horz" pos="215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644"/>
    </p:cViewPr>
  </p:sorterViewPr>
  <p:notesViewPr>
    <p:cSldViewPr snapToGrid="0">
      <p:cViewPr varScale="1">
        <p:scale>
          <a:sx n="71" d="100"/>
          <a:sy n="71" d="100"/>
        </p:scale>
        <p:origin x="15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2D5CC371-5C21-4121-88AD-51E7F5312E00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1394" y="1241425"/>
            <a:ext cx="5954889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2708DA46-F0D6-41CD-BAF7-7584A2C9C38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3DB786-849C-4C30-BA63-9D48E52960FA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2FD7B-B189-48D3-BE95-28F28F3CC5E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抬头横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小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" y="142752"/>
            <a:ext cx="12191997" cy="585370"/>
          </a:xfrm>
        </p:spPr>
        <p:txBody>
          <a:bodyPr lIns="0" rIns="0">
            <a:noAutofit/>
          </a:bodyPr>
          <a:lstStyle>
            <a:lvl1pPr algn="ctr">
              <a:defRPr sz="32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中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" y="142752"/>
            <a:ext cx="12191997" cy="585370"/>
          </a:xfrm>
        </p:spPr>
        <p:txBody>
          <a:bodyPr lIns="0" rIns="0">
            <a:noAutofit/>
          </a:bodyPr>
          <a:lstStyle>
            <a:lvl1pPr algn="ctr">
              <a:defRPr sz="36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大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0" y="142752"/>
            <a:ext cx="12191999" cy="585370"/>
          </a:xfrm>
        </p:spPr>
        <p:txBody>
          <a:bodyPr lIns="0" rIns="0">
            <a:noAutofit/>
          </a:bodyPr>
          <a:lstStyle>
            <a:lvl1pPr algn="ctr">
              <a:defRPr sz="40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flipV="1">
            <a:off x="-3" y="718381"/>
            <a:ext cx="12192003" cy="3318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88883" y="87682"/>
            <a:ext cx="2903117" cy="540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1117600" y="6356350"/>
            <a:ext cx="36576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0" y="139173"/>
            <a:ext cx="12192000" cy="585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395976" y="64573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269020" y="3909721"/>
            <a:ext cx="6171203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PI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：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               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汇报人：</a:t>
            </a: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时间：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年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月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日</a:t>
            </a: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u="sng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u="sng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558537" y="1406657"/>
            <a:ext cx="5074920" cy="1352550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zh-CN" altLang="en-US" sz="8000" b="1" spc="15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3335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工作汇报</a:t>
            </a:r>
            <a:endParaRPr lang="zh-CN" altLang="en-US" sz="8000" b="1" spc="1510" dirty="0">
              <a:ln w="9525">
                <a:solidFill>
                  <a:schemeClr val="bg1"/>
                </a:solidFill>
                <a:prstDash val="solid"/>
              </a:ln>
              <a:solidFill>
                <a:srgbClr val="13335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3810" y="1032510"/>
            <a:ext cx="12195810" cy="2385060"/>
            <a:chOff x="-6" y="1337"/>
            <a:chExt cx="19206" cy="3756"/>
          </a:xfrm>
        </p:grpSpPr>
        <p:sp>
          <p:nvSpPr>
            <p:cNvPr id="6" name="Rectangle 3"/>
            <p:cNvSpPr/>
            <p:nvPr/>
          </p:nvSpPr>
          <p:spPr>
            <a:xfrm>
              <a:off x="96" y="1337"/>
              <a:ext cx="18971" cy="3757"/>
            </a:xfrm>
            <a:prstGeom prst="rect">
              <a:avLst/>
            </a:prstGeom>
            <a:gradFill>
              <a:gsLst>
                <a:gs pos="20000">
                  <a:srgbClr val="0070C0"/>
                </a:gs>
                <a:gs pos="70000">
                  <a:srgbClr val="00206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zh-CN" altLang="en-US" sz="5400" b="1" kern="1100" spc="1100" dirty="0">
                  <a:ln w="9525">
                    <a:noFill/>
                    <a:prstDash val="solid"/>
                  </a:ln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项目名称</a:t>
              </a:r>
              <a:endParaRPr lang="zh-CN" altLang="en-US" sz="5400" b="1" kern="1100" spc="1100" dirty="0">
                <a:ln w="9525">
                  <a:noFill/>
                  <a:prstDash val="soli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8" name="Straight Connector 5"/>
            <p:cNvCxnSpPr/>
            <p:nvPr/>
          </p:nvCxnSpPr>
          <p:spPr>
            <a:xfrm>
              <a:off x="0" y="4846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5"/>
            <p:cNvCxnSpPr/>
            <p:nvPr/>
          </p:nvCxnSpPr>
          <p:spPr>
            <a:xfrm>
              <a:off x="0" y="1629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5"/>
            <p:cNvCxnSpPr/>
            <p:nvPr/>
          </p:nvCxnSpPr>
          <p:spPr>
            <a:xfrm>
              <a:off x="0" y="1956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5"/>
            <p:cNvCxnSpPr/>
            <p:nvPr/>
          </p:nvCxnSpPr>
          <p:spPr>
            <a:xfrm>
              <a:off x="-6" y="4494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矩形 3"/>
          <p:cNvSpPr/>
          <p:nvPr/>
        </p:nvSpPr>
        <p:spPr>
          <a:xfrm>
            <a:off x="567690" y="302895"/>
            <a:ext cx="1640840" cy="55118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初始审查</a:t>
            </a:r>
            <a:endParaRPr lang="zh-CN" altLang="en-US" sz="2400" b="1"/>
          </a:p>
        </p:txBody>
      </p:sp>
      <p:pic>
        <p:nvPicPr>
          <p:cNvPr id="5" name="Picture 2" descr="F:\院徽院标\贵州医科大学附属金阳医院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908" y="247750"/>
            <a:ext cx="4175787" cy="65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终止试验标准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研究流程图（例）</a:t>
            </a:r>
            <a:endParaRPr lang="zh-CN" altLang="en-US"/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428625" y="1036320"/>
          <a:ext cx="11277600" cy="5623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91945"/>
                <a:gridCol w="914400"/>
                <a:gridCol w="1034415"/>
                <a:gridCol w="713740"/>
                <a:gridCol w="492125"/>
                <a:gridCol w="994410"/>
                <a:gridCol w="918210"/>
                <a:gridCol w="1179830"/>
                <a:gridCol w="738505"/>
                <a:gridCol w="438150"/>
                <a:gridCol w="906780"/>
                <a:gridCol w="1355090"/>
              </a:tblGrid>
              <a:tr h="20383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评估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筛选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入院/基线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第1周期住院期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清洗期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第2周期入院</a:t>
                      </a:r>
                      <a:r>
                        <a:rPr lang="en-US" sz="1200" b="1" baseline="30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第2周期住院期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出组/提前退出</a:t>
                      </a:r>
                      <a:r>
                        <a:rPr lang="en-US" sz="1200" b="0" baseline="30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时间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D-14-D-1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D-1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给药D1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D2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D3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D4~D6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D7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给药D8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D9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D10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知情同意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核查入排标准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人口统计学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身高和体重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问诊</a:t>
                      </a:r>
                      <a:r>
                        <a:rPr lang="en-US" sz="1200" b="0" baseline="30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5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10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1200" b="0" baseline="300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生命体征</a:t>
                      </a:r>
                      <a:r>
                        <a:rPr lang="en-US" sz="1200" b="0" baseline="30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7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胸部CT检查</a:t>
                      </a:r>
                      <a:r>
                        <a:rPr lang="en-US" sz="1200" b="0" baseline="30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8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767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新型冠状病毒核酸检测（咽拭子）</a:t>
                      </a:r>
                      <a:r>
                        <a:rPr lang="en-US" sz="1200" b="0" baseline="30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9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传染病检查</a:t>
                      </a:r>
                      <a:r>
                        <a:rPr lang="en-US" sz="1200" b="0" baseline="30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10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血常规</a:t>
                      </a:r>
                      <a:r>
                        <a:rPr lang="en-US" sz="1200" b="0" baseline="30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11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血生化</a:t>
                      </a:r>
                      <a:r>
                        <a:rPr lang="en-US" sz="1200" b="0" baseline="30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12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凝血功能</a:t>
                      </a:r>
                      <a:r>
                        <a:rPr lang="en-US" sz="1200" b="0" baseline="30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13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尿常规</a:t>
                      </a:r>
                      <a:r>
                        <a:rPr lang="en-US" sz="1200" b="0" baseline="30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14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酒精呼气检查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尿药筛查</a:t>
                      </a:r>
                      <a:r>
                        <a:rPr lang="en-US" sz="1200" b="0" baseline="30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15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131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12导联心电图</a:t>
                      </a:r>
                      <a:r>
                        <a:rPr lang="en-US" sz="1200" b="0" baseline="30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16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血妊娠试验</a:t>
                      </a:r>
                      <a:r>
                        <a:rPr lang="en-US" sz="1200" b="0" baseline="30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17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随机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试验用药品给药</a:t>
                      </a:r>
                      <a:r>
                        <a:rPr lang="en-US" sz="1200" b="0" baseline="30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18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PK血样采集</a:t>
                      </a:r>
                      <a:r>
                        <a:rPr lang="en-US" sz="1200" b="0" baseline="30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19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合并用药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AE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出院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安全事件处理、记录、上报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937895" y="1224280"/>
            <a:ext cx="9369425" cy="34766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en-US" altLang="zh-CN" sz="20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endParaRPr lang="en-US" altLang="zh-CN" sz="20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00100" lvl="1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0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等级判断标准、处理预案等</a:t>
            </a:r>
            <a:endParaRPr lang="zh-CN" altLang="en-US" sz="20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en-US" altLang="zh-CN" sz="20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SAE/SUSAR</a:t>
            </a:r>
            <a:endParaRPr lang="en-US" altLang="zh-CN" sz="20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00100" lvl="1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0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上报流程及相关联系人</a:t>
            </a:r>
            <a:endParaRPr lang="zh-CN" altLang="en-US" sz="20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00100" lvl="1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0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是否涉及紧急揭盲及规定</a:t>
            </a:r>
            <a:endParaRPr lang="zh-CN" altLang="en-US" sz="20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知情同意书主要内容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949325" y="1212850"/>
            <a:ext cx="9369425" cy="55543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0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风险和获益</a:t>
            </a:r>
            <a:endParaRPr lang="en-US" altLang="zh-CN" sz="20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研究相关费用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补偿及支付方式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保险和研究相关损害赔偿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其他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endParaRPr lang="en-US" altLang="zh-CN" sz="20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1" indent="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None/>
            </a:pPr>
            <a:endParaRPr lang="zh-CN" altLang="en-US" sz="20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6"/>
          <p:cNvSpPr txBox="1"/>
          <p:nvPr/>
        </p:nvSpPr>
        <p:spPr>
          <a:xfrm>
            <a:off x="1848168" y="980758"/>
            <a:ext cx="8018463" cy="7683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100" normalizeH="0" baseline="0" noProof="1">
                <a:ln>
                  <a:noFill/>
                </a:ln>
                <a:solidFill>
                  <a:srgbClr val="C00000"/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                         </a:t>
            </a:r>
            <a:r>
              <a:rPr kumimoji="0" lang="zh-CN" altLang="en-US" sz="4400" b="1" i="0" u="none" strike="noStrike" kern="1200" cap="none" spc="100" normalizeH="0" baseline="0" noProof="1">
                <a:ln>
                  <a:noFill/>
                </a:ln>
                <a:solidFill>
                  <a:srgbClr val="C00000"/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感谢倾听！</a:t>
            </a:r>
            <a:endParaRPr kumimoji="0" lang="zh-CN" altLang="en-US" sz="4400" b="1" i="0" u="none" strike="noStrike" kern="1200" cap="none" spc="100" normalizeH="0" baseline="0" noProof="1">
              <a:ln>
                <a:noFill/>
              </a:ln>
              <a:solidFill>
                <a:srgbClr val="C00000"/>
              </a:solidFill>
              <a:effectLst>
                <a:outerShdw blurRad="381000" dist="38100" dir="2700000" algn="tl">
                  <a:srgbClr val="000000">
                    <a:alpha val="2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7940" y="2060575"/>
            <a:ext cx="6929755" cy="41446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项目基本信息</a:t>
            </a:r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003300" y="1324610"/>
            <a:ext cx="9892665" cy="5113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70000"/>
              </a:lnSpc>
            </a:pPr>
            <a:r>
              <a:rPr lang="zh-CN" altLang="en-US" sz="2400">
                <a:sym typeface="+mn-ea"/>
              </a:rPr>
              <a:t>项目名称：</a:t>
            </a:r>
            <a:endParaRPr lang="zh-CN" altLang="en-US" sz="2400"/>
          </a:p>
          <a:p>
            <a:pPr>
              <a:lnSpc>
                <a:spcPct val="170000"/>
              </a:lnSpc>
            </a:pPr>
            <a:r>
              <a:rPr lang="zh-CN" altLang="en-US" sz="2400">
                <a:sym typeface="+mn-ea"/>
              </a:rPr>
              <a:t>试验分期（适用于注册试验）：</a:t>
            </a:r>
            <a:endParaRPr lang="zh-CN" altLang="en-US" sz="2400">
              <a:sym typeface="+mn-ea"/>
            </a:endParaRPr>
          </a:p>
          <a:p>
            <a:pPr>
              <a:lnSpc>
                <a:spcPct val="170000"/>
              </a:lnSpc>
            </a:pPr>
            <a:r>
              <a:rPr lang="zh-CN" altLang="en-US" sz="2400">
                <a:sym typeface="+mn-ea"/>
              </a:rPr>
              <a:t>申办者</a:t>
            </a:r>
            <a:r>
              <a:rPr lang="en-US" altLang="zh-CN" sz="2400">
                <a:sym typeface="+mn-ea"/>
              </a:rPr>
              <a:t>/</a:t>
            </a:r>
            <a:r>
              <a:rPr lang="zh-CN" altLang="en-US" sz="2400">
                <a:sym typeface="+mn-ea"/>
              </a:rPr>
              <a:t>发起人：</a:t>
            </a:r>
            <a:r>
              <a:rPr lang="zh-CN" altLang="en-US" sz="2400">
                <a:sym typeface="Wingdings 2" panose="05020102010507070707" charset="0"/>
              </a:rPr>
              <a:t></a:t>
            </a:r>
            <a:r>
              <a:rPr lang="en-US" altLang="zh-CN" sz="2400">
                <a:sym typeface="+mn-ea"/>
              </a:rPr>
              <a:t>NMPA </a:t>
            </a:r>
            <a:r>
              <a:rPr lang="en-US" altLang="zh-CN" sz="2400">
                <a:sym typeface="Wingdings 2" panose="05020102010507070707" charset="0"/>
              </a:rPr>
              <a:t></a:t>
            </a:r>
            <a:r>
              <a:rPr lang="zh-CN" altLang="en-US" sz="2400">
                <a:sym typeface="Wingdings 2" panose="05020102010507070707" charset="0"/>
              </a:rPr>
              <a:t>基金（</a:t>
            </a:r>
            <a:r>
              <a:rPr lang="zh-CN" altLang="en-US" sz="2400" u="sng">
                <a:sym typeface="Wingdings 2" panose="05020102010507070707" charset="0"/>
              </a:rPr>
              <a:t>名称</a:t>
            </a:r>
            <a:r>
              <a:rPr lang="zh-CN" altLang="en-US" sz="2400">
                <a:sym typeface="Wingdings 2" panose="05020102010507070707" charset="0"/>
              </a:rPr>
              <a:t>）</a:t>
            </a:r>
            <a:r>
              <a:rPr lang="en-US" altLang="zh-CN" sz="2400">
                <a:sym typeface="Wingdings 2" panose="05020102010507070707" charset="0"/>
              </a:rPr>
              <a:t></a:t>
            </a:r>
            <a:r>
              <a:rPr lang="zh-CN" altLang="en-US" sz="2400">
                <a:sym typeface="Wingdings 2" panose="05020102010507070707" charset="0"/>
              </a:rPr>
              <a:t>研究者</a:t>
            </a:r>
            <a:endParaRPr lang="zh-CN" altLang="en-US" sz="2400">
              <a:sym typeface="+mn-ea"/>
            </a:endParaRPr>
          </a:p>
          <a:p>
            <a:pPr>
              <a:lnSpc>
                <a:spcPct val="170000"/>
              </a:lnSpc>
            </a:pPr>
            <a:r>
              <a:rPr lang="zh-CN" altLang="en-US" sz="2400">
                <a:sym typeface="+mn-ea"/>
              </a:rPr>
              <a:t>组长单位：</a:t>
            </a:r>
            <a:endParaRPr lang="zh-CN" altLang="en-US" sz="2400">
              <a:sym typeface="+mn-ea"/>
            </a:endParaRPr>
          </a:p>
          <a:p>
            <a:pPr>
              <a:lnSpc>
                <a:spcPct val="17000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CRO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7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是否涉及遗传办申请：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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是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（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行政审批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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备案）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 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否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70000"/>
              </a:lnSpc>
            </a:pPr>
            <a:r>
              <a:rPr lang="zh-CN" altLang="en-US" sz="2400">
                <a:sym typeface="+mn-ea"/>
              </a:rPr>
              <a:t>研究中心：贵阳市第二人民医院</a:t>
            </a:r>
            <a:r>
              <a:rPr lang="en-US" altLang="zh-CN" sz="2400">
                <a:sym typeface="+mn-ea"/>
              </a:rPr>
              <a:t>   </a:t>
            </a:r>
            <a:r>
              <a:rPr lang="en-US" sz="2400">
                <a:sym typeface="+mn-ea"/>
              </a:rPr>
              <a:t>XXXX</a:t>
            </a:r>
            <a:r>
              <a:rPr lang="zh-CN" altLang="en-US" sz="2400">
                <a:sym typeface="+mn-ea"/>
              </a:rPr>
              <a:t>科</a:t>
            </a:r>
            <a:endParaRPr lang="zh-CN" altLang="en-US" sz="2400">
              <a:sym typeface="+mn-ea"/>
            </a:endParaRPr>
          </a:p>
          <a:p>
            <a:pPr>
              <a:lnSpc>
                <a:spcPct val="170000"/>
              </a:lnSpc>
            </a:pPr>
            <a:r>
              <a:rPr lang="zh-CN" altLang="en-US" sz="2400">
                <a:sym typeface="+mn-ea"/>
              </a:rPr>
              <a:t>主要研究者：</a:t>
            </a:r>
            <a:endParaRPr lang="zh-CN" altLang="en-US" sz="2400"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+mn-ea"/>
                <a:sym typeface="+mn-ea"/>
              </a:rPr>
              <a:t>本中心研究团队成员</a:t>
            </a:r>
            <a:endParaRPr lang="zh-CN" altLang="en-US" dirty="0"/>
          </a:p>
        </p:txBody>
      </p:sp>
      <p:graphicFrame>
        <p:nvGraphicFramePr>
          <p:cNvPr id="11" name="表格 10"/>
          <p:cNvGraphicFramePr/>
          <p:nvPr>
            <p:custDataLst>
              <p:tags r:id="rId1"/>
            </p:custDataLst>
          </p:nvPr>
        </p:nvGraphicFramePr>
        <p:xfrm>
          <a:off x="1052195" y="1087120"/>
          <a:ext cx="9530080" cy="5589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3545"/>
                <a:gridCol w="2372995"/>
                <a:gridCol w="1761490"/>
                <a:gridCol w="3702050"/>
              </a:tblGrid>
              <a:tr h="47180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姓 名</a:t>
                      </a:r>
                      <a:endParaRPr lang="en-US" altLang="en-US" sz="18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所在专业/科室</a:t>
                      </a:r>
                      <a:endParaRPr lang="en-US" altLang="en-US" sz="18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职称</a:t>
                      </a:r>
                      <a:endParaRPr lang="en-US" altLang="en-US" sz="18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角色分工</a:t>
                      </a:r>
                      <a:endParaRPr lang="en-US" altLang="en-US" sz="18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zh-CN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研究背景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937895" y="1224280"/>
            <a:ext cx="9369425" cy="3276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药物</a:t>
            </a:r>
            <a:r>
              <a:rPr lang="en-US" altLang="zh-CN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器械研发背景（简述）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适应症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en-US" altLang="zh-CN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......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10210" fontAlgn="auto">
              <a:lnSpc>
                <a:spcPct val="200000"/>
              </a:lnSpc>
              <a:spcAft>
                <a:spcPts val="600"/>
              </a:spcAft>
            </a:pP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研究目的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937895" y="1224280"/>
            <a:ext cx="9369425" cy="3276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主要目的： 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10210" fontAlgn="auto">
              <a:lnSpc>
                <a:spcPct val="200000"/>
              </a:lnSpc>
              <a:spcAft>
                <a:spcPts val="600"/>
              </a:spcAft>
            </a:pPr>
            <a:r>
              <a:rPr lang="en-US" altLang="zh-CN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含主要终点指标等 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次要目的： 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10210" fontAlgn="auto">
              <a:lnSpc>
                <a:spcPct val="200000"/>
              </a:lnSpc>
              <a:spcAft>
                <a:spcPts val="600"/>
              </a:spcAft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含次要终点指标等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方案设计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927100" y="1224280"/>
            <a:ext cx="9369425" cy="38461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方案设计类型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样本量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统计学方法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en-US" altLang="zh-CN" sz="20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......</a:t>
            </a:r>
            <a:endParaRPr lang="zh-CN" altLang="en-US" sz="20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10210" fontAlgn="auto">
              <a:lnSpc>
                <a:spcPct val="200000"/>
              </a:lnSpc>
              <a:spcAft>
                <a:spcPts val="600"/>
              </a:spcAft>
            </a:pPr>
            <a:endParaRPr lang="zh-CN" altLang="en-US" sz="20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评价指标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937895" y="1224280"/>
            <a:ext cx="9369425" cy="3276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疗效指标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安全性指标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algn="l" fontAlgn="auto">
              <a:lnSpc>
                <a:spcPct val="200000"/>
              </a:lnSpc>
              <a:spcAft>
                <a:spcPts val="600"/>
              </a:spcAft>
              <a:buClrTx/>
              <a:buSzTx/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探索性指标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algn="l" fontAlgn="auto">
              <a:lnSpc>
                <a:spcPct val="200000"/>
              </a:lnSpc>
              <a:spcAft>
                <a:spcPts val="600"/>
              </a:spcAft>
              <a:buClrTx/>
              <a:buSzTx/>
              <a:buFont typeface="Wingdings" panose="05000000000000000000" charset="0"/>
              <a:buChar char="n"/>
            </a:pPr>
            <a:r>
              <a:rPr lang="en-US" altLang="zh-CN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......</a:t>
            </a:r>
            <a:endParaRPr lang="en-US" altLang="zh-CN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入选</a:t>
            </a:r>
            <a:r>
              <a:rPr lang="en-US" altLang="zh-CN"/>
              <a:t>/</a:t>
            </a:r>
            <a:r>
              <a:rPr lang="zh-CN" altLang="en-US"/>
              <a:t>排除标准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927100" y="1224280"/>
            <a:ext cx="9369425" cy="2338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入选标准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排除标准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10210" fontAlgn="auto">
              <a:lnSpc>
                <a:spcPct val="200000"/>
              </a:lnSpc>
              <a:spcAft>
                <a:spcPts val="600"/>
              </a:spcAft>
            </a:pPr>
            <a:endParaRPr lang="zh-CN" altLang="en-US" sz="20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退出试验标准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927100" y="1224280"/>
            <a:ext cx="9369425" cy="315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受试者决定的退出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研究者决定的退出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10210" fontAlgn="auto">
              <a:lnSpc>
                <a:spcPct val="200000"/>
              </a:lnSpc>
              <a:spcAft>
                <a:spcPts val="600"/>
              </a:spcAft>
            </a:pPr>
            <a:endParaRPr lang="zh-CN" altLang="en-US" sz="20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86fd8f45-0f8b-4b96-86c7-1d0ce20a0916}"/>
</p:tagLst>
</file>

<file path=ppt/tags/tag2.xml><?xml version="1.0" encoding="utf-8"?>
<p:tagLst xmlns:p="http://schemas.openxmlformats.org/presentationml/2006/main">
  <p:tag name="KSO_WM_UNIT_TABLE_BEAUTIFY" val="smartTable{04307810-c58d-4d34-b27c-edae445b06b4}"/>
  <p:tag name="TABLE_ENDDRAG_ORIGIN_RECT" val="888*442"/>
  <p:tag name="TABLE_ENDDRAG_RECT" val="33*81*888*442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YaHei+FuturaL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1019</Words>
  <Application>WPS 演示</Application>
  <PresentationFormat>宽屏</PresentationFormat>
  <Paragraphs>722</Paragraphs>
  <Slides>14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5" baseType="lpstr">
      <vt:lpstr>Arial</vt:lpstr>
      <vt:lpstr>宋体</vt:lpstr>
      <vt:lpstr>Wingdings</vt:lpstr>
      <vt:lpstr>微软雅黑</vt:lpstr>
      <vt:lpstr>Arial</vt:lpstr>
      <vt:lpstr>黑体</vt:lpstr>
      <vt:lpstr>Wingdings 2</vt:lpstr>
      <vt:lpstr>Wingdings</vt:lpstr>
      <vt:lpstr>Times New Roman</vt:lpstr>
      <vt:lpstr>Arial Unicode MS</vt:lpstr>
      <vt:lpstr>Office 主题​​</vt:lpstr>
      <vt:lpstr>PowerPoint 演示文稿</vt:lpstr>
      <vt:lpstr>项目基本信息</vt:lpstr>
      <vt:lpstr>本中心研究团队成员</vt:lpstr>
      <vt:lpstr>研究背景</vt:lpstr>
      <vt:lpstr>研究目的</vt:lpstr>
      <vt:lpstr>方案设计</vt:lpstr>
      <vt:lpstr>评价指标</vt:lpstr>
      <vt:lpstr>入选/排除标准</vt:lpstr>
      <vt:lpstr>退出试验标准</vt:lpstr>
      <vt:lpstr>终止试验标准</vt:lpstr>
      <vt:lpstr>研究流程图（例）</vt:lpstr>
      <vt:lpstr>安全事件处理、记录、上报</vt:lpstr>
      <vt:lpstr>知情同意书主要内容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J.W. Zhao</dc:creator>
  <cp:lastModifiedBy>Administrator</cp:lastModifiedBy>
  <cp:revision>2065</cp:revision>
  <cp:lastPrinted>2022-03-30T08:46:00Z</cp:lastPrinted>
  <dcterms:created xsi:type="dcterms:W3CDTF">2022-03-30T08:46:00Z</dcterms:created>
  <dcterms:modified xsi:type="dcterms:W3CDTF">2025-10-15T01:38:14Z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CF9731FC9E5E4AE482760401ADB7AAFF</vt:lpwstr>
  </property>
  <property fmtid="{D5CDD505-2E9C-101B-9397-08002B2CF9AE}" pid="3" name="KSOProductBuildVer">
    <vt:lpwstr>2052-12.1.0.20784</vt:lpwstr>
  </property>
</Properties>
</file>