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9"/>
  </p:handoutMasterIdLst>
  <p:sldIdLst>
    <p:sldId id="706" r:id="rId3"/>
    <p:sldId id="764" r:id="rId5"/>
    <p:sldId id="755" r:id="rId6"/>
    <p:sldId id="761" r:id="rId7"/>
    <p:sldId id="770" r:id="rId8"/>
  </p:sldIdLst>
  <p:sldSz cx="12192000" cy="6858000"/>
  <p:notesSz cx="6797675" cy="992822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高 峰" initials="高" lastIdx="0" clrIdx="0"/>
  <p:cmAuthor id="2" name="Author" initials="A" lastIdx="0" clrIdx="1"/>
  <p:cmAuthor id="3" name="wang liandi" initials="w" lastIdx="0" clrIdx="2"/>
  <p:cmAuthor id="4" name="作者" initials="A" lastIdx="0" clrIdx="3"/>
  <p:cmAuthor id="5" name="Ben" initials="" lastIdx="0" clrIdx="4"/>
  <p:cmAuthor id="6" name="1206988966@qq.com" initials="1" lastIdx="0" clrIdx="5"/>
  <p:cmAuthor id="7" name="姜伟光" initials="姜" lastIdx="0" clrIdx="6"/>
  <p:cmAuthor id="8" name="爱的小本" initials="爱" lastIdx="0" clrIdx="7"/>
  <p:cmAuthor id="9" name="PC" initials="P" lastIdx="0" clrIdx="8"/>
  <p:cmAuthor id="10" name="ming qiu" initials="m" lastIdx="0" clrIdx="9"/>
  <p:cmAuthor id="11" name="pc" initials="p" lastIdx="0" clrIdx="1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DA2"/>
    <a:srgbClr val="203864"/>
    <a:srgbClr val="2F3D54"/>
    <a:srgbClr val="003192"/>
    <a:srgbClr val="C00000"/>
    <a:srgbClr val="FFFBEF"/>
    <a:srgbClr val="FFF8E5"/>
    <a:srgbClr val="FFFFFF"/>
    <a:srgbClr val="FFFFEF"/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46" autoAdjust="0"/>
    <p:restoredTop sz="89160" autoAdjust="0"/>
  </p:normalViewPr>
  <p:slideViewPr>
    <p:cSldViewPr snapToGrid="0" showGuides="1">
      <p:cViewPr varScale="1">
        <p:scale>
          <a:sx n="100" d="100"/>
          <a:sy n="100" d="100"/>
        </p:scale>
        <p:origin x="132" y="90"/>
      </p:cViewPr>
      <p:guideLst>
        <p:guide orient="horz" pos="2152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644"/>
    </p:cViewPr>
  </p:sorterViewPr>
  <p:notesViewPr>
    <p:cSldViewPr snapToGrid="0">
      <p:cViewPr varScale="1">
        <p:scale>
          <a:sx n="71" d="100"/>
          <a:sy n="71" d="100"/>
        </p:scale>
        <p:origin x="158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commentAuthors" Target="commentAuthors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2D5CC371-5C21-4121-88AD-51E7F5312E00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21394" y="1241425"/>
            <a:ext cx="5954889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2708DA46-F0D6-41CD-BAF7-7584A2C9C384}" type="slidenum">
              <a:rPr lang="zh-CN" altLang="en-US" smtClean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6300" cy="334962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3DB786-849C-4C30-BA63-9D48E52960FA}" type="slidenum">
              <a:rPr lang="zh-CN" altLang="en-US" smtClean="0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5EAC99B-C92D-451D-B445-5A4B47CA56E7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抬头横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5EAC99B-C92D-451D-B445-5A4B47CA56E7}" type="slidenum">
              <a:rPr lang="zh-CN" altLang="en-US" smtClean="0"/>
            </a:fld>
            <a:endParaRPr lang="zh-CN" altLang="en-US" dirty="0"/>
          </a:p>
        </p:txBody>
      </p:sp>
      <p:sp>
        <p:nvSpPr>
          <p:cNvPr id="5" name="Shape 4"/>
          <p:cNvSpPr/>
          <p:nvPr userDrawn="1"/>
        </p:nvSpPr>
        <p:spPr>
          <a:xfrm>
            <a:off x="0" y="781574"/>
            <a:ext cx="12191999" cy="45887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>
            <a:miter lim="400000"/>
          </a:ln>
        </p:spPr>
        <p:txBody>
          <a:bodyPr lIns="0" tIns="0" rIns="0" bIns="0"/>
          <a:lstStyle/>
          <a:p>
            <a:pPr lvl="0" algn="r">
              <a:defRPr sz="18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pPr>
            <a:endParaRPr sz="240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小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5EAC99B-C92D-451D-B445-5A4B47CA56E7}" type="slidenum">
              <a:rPr lang="zh-CN" altLang="en-US" smtClean="0"/>
            </a:fld>
            <a:endParaRPr lang="zh-CN" altLang="en-US" dirty="0"/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>
          <a:xfrm>
            <a:off x="1" y="142752"/>
            <a:ext cx="12191997" cy="585370"/>
          </a:xfrm>
        </p:spPr>
        <p:txBody>
          <a:bodyPr lIns="0" rIns="0">
            <a:noAutofit/>
          </a:bodyPr>
          <a:lstStyle>
            <a:lvl1pPr algn="ctr">
              <a:defRPr sz="3200">
                <a:solidFill>
                  <a:srgbClr val="005DA2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8" name="Shape 4"/>
          <p:cNvSpPr/>
          <p:nvPr userDrawn="1"/>
        </p:nvSpPr>
        <p:spPr>
          <a:xfrm>
            <a:off x="0" y="781574"/>
            <a:ext cx="12191999" cy="45887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>
            <a:miter lim="400000"/>
          </a:ln>
        </p:spPr>
        <p:txBody>
          <a:bodyPr lIns="0" tIns="0" rIns="0" bIns="0"/>
          <a:lstStyle/>
          <a:p>
            <a:pPr lvl="0" algn="r">
              <a:defRPr sz="18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pPr>
            <a:endParaRPr sz="240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中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5EAC99B-C92D-451D-B445-5A4B47CA56E7}" type="slidenum">
              <a:rPr lang="zh-CN" altLang="en-US" smtClean="0"/>
            </a:fld>
            <a:endParaRPr lang="zh-CN" altLang="en-US" dirty="0"/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>
          <a:xfrm>
            <a:off x="1" y="142752"/>
            <a:ext cx="12191997" cy="585370"/>
          </a:xfrm>
        </p:spPr>
        <p:txBody>
          <a:bodyPr lIns="0" rIns="0">
            <a:noAutofit/>
          </a:bodyPr>
          <a:lstStyle>
            <a:lvl1pPr algn="ctr">
              <a:defRPr sz="3600">
                <a:solidFill>
                  <a:srgbClr val="005DA2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8" name="Shape 4"/>
          <p:cNvSpPr/>
          <p:nvPr userDrawn="1"/>
        </p:nvSpPr>
        <p:spPr>
          <a:xfrm>
            <a:off x="0" y="781574"/>
            <a:ext cx="12191999" cy="45887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>
            <a:miter lim="400000"/>
          </a:ln>
        </p:spPr>
        <p:txBody>
          <a:bodyPr lIns="0" tIns="0" rIns="0" bIns="0"/>
          <a:lstStyle/>
          <a:p>
            <a:pPr lvl="0" algn="r">
              <a:defRPr sz="18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pPr>
            <a:endParaRPr sz="240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大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5EAC99B-C92D-451D-B445-5A4B47CA56E7}" type="slidenum">
              <a:rPr lang="zh-CN" altLang="en-US" smtClean="0"/>
            </a:fld>
            <a:endParaRPr lang="zh-CN" altLang="en-US" dirty="0"/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>
          <a:xfrm>
            <a:off x="0" y="142752"/>
            <a:ext cx="12191999" cy="585370"/>
          </a:xfrm>
        </p:spPr>
        <p:txBody>
          <a:bodyPr lIns="0" rIns="0">
            <a:noAutofit/>
          </a:bodyPr>
          <a:lstStyle>
            <a:lvl1pPr algn="ctr">
              <a:defRPr sz="4000">
                <a:solidFill>
                  <a:srgbClr val="005DA2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8" name="Shape 4"/>
          <p:cNvSpPr/>
          <p:nvPr userDrawn="1"/>
        </p:nvSpPr>
        <p:spPr>
          <a:xfrm>
            <a:off x="0" y="781574"/>
            <a:ext cx="12191999" cy="45887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>
            <a:miter lim="400000"/>
          </a:ln>
        </p:spPr>
        <p:txBody>
          <a:bodyPr lIns="0" tIns="0" rIns="0" bIns="0"/>
          <a:lstStyle/>
          <a:p>
            <a:pPr lvl="0" algn="r">
              <a:defRPr sz="18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pPr>
            <a:endParaRPr sz="2400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 flipV="1">
            <a:off x="-3" y="718381"/>
            <a:ext cx="12192003" cy="33181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288883" y="87682"/>
            <a:ext cx="2903117" cy="5408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0"/>
    </mc:Choice>
    <mc:Fallback>
      <p:transition advTm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1117600" y="6356350"/>
            <a:ext cx="36576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AC99B-C92D-451D-B445-5A4B47CA56E7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0" y="139173"/>
            <a:ext cx="12192000" cy="5853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4"/>
          </p:nvPr>
        </p:nvSpPr>
        <p:spPr>
          <a:xfrm>
            <a:off x="9395976" y="645732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AC99B-C92D-451D-B445-5A4B47CA56E7}" type="slidenum">
              <a:rPr lang="zh-CN" altLang="en-US" smtClean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269020" y="3909721"/>
            <a:ext cx="6171203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endParaRPr lang="zh-CN" altLang="en-US" sz="2000" b="1" dirty="0" smtClean="0">
              <a:solidFill>
                <a:srgbClr val="005DA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  <a:p>
            <a:pPr algn="ctr">
              <a:defRPr/>
            </a:pPr>
            <a:r>
              <a:rPr lang="en-US" altLang="zh-CN" sz="2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PI</a:t>
            </a:r>
            <a:r>
              <a:rPr lang="zh-CN" altLang="en-US" sz="2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：</a:t>
            </a:r>
            <a:r>
              <a:rPr lang="en-US" altLang="zh-CN" sz="2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                             </a:t>
            </a:r>
            <a:r>
              <a:rPr lang="zh-CN" altLang="en-US" sz="2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汇报人：</a:t>
            </a:r>
            <a:endParaRPr lang="zh-CN" altLang="en-US" sz="2000" b="1" dirty="0" smtClean="0">
              <a:solidFill>
                <a:srgbClr val="005DA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  <a:p>
            <a:pPr algn="ctr">
              <a:defRPr/>
            </a:pPr>
            <a:endParaRPr lang="zh-CN" altLang="en-US" sz="2000" b="1" dirty="0" smtClean="0">
              <a:solidFill>
                <a:srgbClr val="005DA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  <a:p>
            <a:pPr algn="ctr">
              <a:defRPr/>
            </a:pPr>
            <a:r>
              <a:rPr lang="zh-CN" altLang="en-US" sz="2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时间：</a:t>
            </a:r>
            <a:r>
              <a:rPr lang="en-US" altLang="zh-CN" sz="2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           </a:t>
            </a:r>
            <a:r>
              <a:rPr lang="zh-CN" altLang="en-US" sz="2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年</a:t>
            </a:r>
            <a:r>
              <a:rPr lang="en-US" altLang="zh-CN" sz="2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       </a:t>
            </a:r>
            <a:r>
              <a:rPr lang="zh-CN" altLang="en-US" sz="2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月</a:t>
            </a:r>
            <a:r>
              <a:rPr lang="en-US" altLang="zh-CN" sz="2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      </a:t>
            </a:r>
            <a:r>
              <a:rPr lang="zh-CN" altLang="en-US" sz="2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日</a:t>
            </a:r>
            <a:endParaRPr lang="zh-CN" altLang="en-US" sz="2000" b="1" dirty="0" smtClean="0">
              <a:solidFill>
                <a:srgbClr val="005DA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  <a:p>
            <a:pPr algn="ctr">
              <a:defRPr/>
            </a:pPr>
            <a:endParaRPr lang="zh-CN" altLang="en-US" sz="2000" b="1" u="sng" dirty="0" smtClean="0">
              <a:solidFill>
                <a:srgbClr val="005DA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  <a:p>
            <a:pPr algn="ctr">
              <a:defRPr/>
            </a:pPr>
            <a:endParaRPr lang="zh-CN" altLang="en-US" sz="2000" b="1" u="sng" dirty="0" smtClean="0">
              <a:solidFill>
                <a:srgbClr val="005DA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558537" y="1406657"/>
            <a:ext cx="5074920" cy="1352550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</a:bodyPr>
          <a:lstStyle/>
          <a:p>
            <a:pPr algn="ctr"/>
            <a:r>
              <a:rPr lang="zh-CN" altLang="en-US" sz="8000" b="1" spc="151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13335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工作汇报</a:t>
            </a:r>
            <a:endParaRPr lang="zh-CN" altLang="en-US" sz="8000" b="1" spc="1510" dirty="0">
              <a:ln w="9525">
                <a:solidFill>
                  <a:schemeClr val="bg1"/>
                </a:solidFill>
                <a:prstDash val="solid"/>
              </a:ln>
              <a:solidFill>
                <a:srgbClr val="13335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-3810" y="1032510"/>
            <a:ext cx="12195810" cy="2385060"/>
            <a:chOff x="-6" y="1337"/>
            <a:chExt cx="19206" cy="3756"/>
          </a:xfrm>
        </p:grpSpPr>
        <p:sp>
          <p:nvSpPr>
            <p:cNvPr id="6" name="Rectangle 3"/>
            <p:cNvSpPr/>
            <p:nvPr/>
          </p:nvSpPr>
          <p:spPr>
            <a:xfrm>
              <a:off x="96" y="1337"/>
              <a:ext cx="18971" cy="3757"/>
            </a:xfrm>
            <a:prstGeom prst="rect">
              <a:avLst/>
            </a:prstGeom>
            <a:gradFill>
              <a:gsLst>
                <a:gs pos="20000">
                  <a:srgbClr val="0070C0"/>
                </a:gs>
                <a:gs pos="70000">
                  <a:srgbClr val="00206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zh-CN" altLang="en-US" sz="5400" b="1" kern="1100" spc="1100" dirty="0">
                  <a:ln w="9525">
                    <a:noFill/>
                    <a:prstDash val="solid"/>
                  </a:ln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项目名称</a:t>
              </a:r>
              <a:endParaRPr lang="zh-CN" altLang="en-US" sz="5400" b="1" kern="1100" spc="1100" dirty="0">
                <a:ln w="9525">
                  <a:noFill/>
                  <a:prstDash val="solid"/>
                </a:ln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8" name="Straight Connector 5"/>
            <p:cNvCxnSpPr/>
            <p:nvPr/>
          </p:nvCxnSpPr>
          <p:spPr>
            <a:xfrm>
              <a:off x="0" y="4846"/>
              <a:ext cx="19200" cy="0"/>
            </a:xfrm>
            <a:prstGeom prst="line">
              <a:avLst/>
            </a:prstGeom>
            <a:ln w="889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5"/>
            <p:cNvCxnSpPr/>
            <p:nvPr/>
          </p:nvCxnSpPr>
          <p:spPr>
            <a:xfrm>
              <a:off x="0" y="1629"/>
              <a:ext cx="19200" cy="0"/>
            </a:xfrm>
            <a:prstGeom prst="line">
              <a:avLst/>
            </a:prstGeom>
            <a:ln w="889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5"/>
            <p:cNvCxnSpPr/>
            <p:nvPr/>
          </p:nvCxnSpPr>
          <p:spPr>
            <a:xfrm>
              <a:off x="0" y="1956"/>
              <a:ext cx="19200" cy="0"/>
            </a:xfrm>
            <a:prstGeom prst="line">
              <a:avLst/>
            </a:prstGeom>
            <a:ln w="889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5"/>
            <p:cNvCxnSpPr/>
            <p:nvPr/>
          </p:nvCxnSpPr>
          <p:spPr>
            <a:xfrm>
              <a:off x="-6" y="4494"/>
              <a:ext cx="19200" cy="0"/>
            </a:xfrm>
            <a:prstGeom prst="line">
              <a:avLst/>
            </a:prstGeom>
            <a:ln w="889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矩形 3"/>
          <p:cNvSpPr/>
          <p:nvPr/>
        </p:nvSpPr>
        <p:spPr>
          <a:xfrm>
            <a:off x="567690" y="302895"/>
            <a:ext cx="1966595" cy="55118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/>
              <a:t>SAE/SUSAR</a:t>
            </a:r>
            <a:endParaRPr lang="en-US" altLang="zh-CN" sz="2400" b="1"/>
          </a:p>
        </p:txBody>
      </p:sp>
      <p:pic>
        <p:nvPicPr>
          <p:cNvPr id="5" name="Picture 2" descr="F:\院徽院标\贵州医科大学附属金阳医院.pn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908" y="247750"/>
            <a:ext cx="4175787" cy="657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sym typeface="+mn-ea"/>
              </a:rPr>
              <a:t>项目基本信息</a:t>
            </a:r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1003300" y="1324610"/>
            <a:ext cx="10742930" cy="48158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60000"/>
              </a:lnSpc>
            </a:pPr>
            <a:r>
              <a:rPr lang="zh-CN" altLang="en-US" sz="2400">
                <a:sym typeface="+mn-ea"/>
              </a:rPr>
              <a:t>项目名称：</a:t>
            </a:r>
            <a:endParaRPr lang="zh-CN" altLang="en-US" sz="2400"/>
          </a:p>
          <a:p>
            <a:pPr>
              <a:lnSpc>
                <a:spcPct val="160000"/>
              </a:lnSpc>
            </a:pPr>
            <a:r>
              <a:rPr lang="zh-CN" altLang="en-US" sz="2400">
                <a:sym typeface="+mn-ea"/>
              </a:rPr>
              <a:t>试验分期（适用于注册试验）：</a:t>
            </a:r>
            <a:endParaRPr lang="zh-CN" altLang="en-US" sz="2400">
              <a:sym typeface="+mn-ea"/>
            </a:endParaRPr>
          </a:p>
          <a:p>
            <a:pPr>
              <a:lnSpc>
                <a:spcPct val="160000"/>
              </a:lnSpc>
            </a:pPr>
            <a:r>
              <a:rPr lang="zh-CN" altLang="en-US" sz="2400">
                <a:sym typeface="+mn-ea"/>
              </a:rPr>
              <a:t>申办者</a:t>
            </a:r>
            <a:r>
              <a:rPr lang="en-US" altLang="zh-CN" sz="2400">
                <a:sym typeface="+mn-ea"/>
              </a:rPr>
              <a:t>/</a:t>
            </a:r>
            <a:r>
              <a:rPr lang="zh-CN" altLang="en-US" sz="2400">
                <a:sym typeface="+mn-ea"/>
              </a:rPr>
              <a:t>发起人：</a:t>
            </a:r>
            <a:endParaRPr lang="zh-CN" altLang="en-US" sz="2400">
              <a:sym typeface="+mn-ea"/>
            </a:endParaRPr>
          </a:p>
          <a:p>
            <a:pPr>
              <a:lnSpc>
                <a:spcPct val="160000"/>
              </a:lnSpc>
            </a:pPr>
            <a:r>
              <a:rPr lang="zh-CN" altLang="en-US" sz="2400">
                <a:sym typeface="+mn-ea"/>
              </a:rPr>
              <a:t>组长单位：</a:t>
            </a:r>
            <a:endParaRPr lang="zh-CN" altLang="en-US" sz="2400">
              <a:sym typeface="+mn-ea"/>
            </a:endParaRPr>
          </a:p>
          <a:p>
            <a:pPr>
              <a:lnSpc>
                <a:spcPct val="160000"/>
              </a:lnSpc>
            </a:pP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CRO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60000"/>
              </a:lnSpc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是否涉及遗传办申请：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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是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（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行政审批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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 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备案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 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时间：</a:t>
            </a:r>
            <a:r>
              <a:rPr lang="en-US" altLang="zh-CN" sz="2400" u="sng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           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）否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60000"/>
              </a:lnSpc>
            </a:pPr>
            <a:r>
              <a:rPr lang="zh-CN" altLang="en-US" sz="2400">
                <a:sym typeface="+mn-ea"/>
              </a:rPr>
              <a:t>研究中心：贵阳市第二人民医院</a:t>
            </a:r>
            <a:r>
              <a:rPr lang="en-US" altLang="zh-CN" sz="2400">
                <a:sym typeface="+mn-ea"/>
              </a:rPr>
              <a:t>   </a:t>
            </a:r>
            <a:r>
              <a:rPr lang="en-US" sz="2400">
                <a:sym typeface="+mn-ea"/>
              </a:rPr>
              <a:t>XXXX</a:t>
            </a:r>
            <a:r>
              <a:rPr lang="zh-CN" altLang="en-US" sz="2400">
                <a:sym typeface="+mn-ea"/>
              </a:rPr>
              <a:t>科</a:t>
            </a:r>
            <a:endParaRPr lang="zh-CN" altLang="en-US" sz="2400">
              <a:sym typeface="+mn-ea"/>
            </a:endParaRPr>
          </a:p>
          <a:p>
            <a:pPr>
              <a:lnSpc>
                <a:spcPct val="160000"/>
              </a:lnSpc>
            </a:pPr>
            <a:r>
              <a:rPr lang="zh-CN" altLang="en-US" sz="2400">
                <a:sym typeface="+mn-ea"/>
              </a:rPr>
              <a:t>主要研究者：</a:t>
            </a:r>
            <a:endParaRPr lang="zh-CN" altLang="en-US" sz="2400">
              <a:sym typeface="+mn-e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sym typeface="+mn-ea"/>
              </a:rPr>
              <a:t>本中心发生的</a:t>
            </a:r>
            <a:r>
              <a:rPr lang="en-US" altLang="zh-CN">
                <a:sym typeface="+mn-ea"/>
              </a:rPr>
              <a:t>SAE</a:t>
            </a:r>
            <a:endParaRPr lang="en-US" altLang="zh-CN">
              <a:sym typeface="+mn-ea"/>
            </a:endParaRPr>
          </a:p>
        </p:txBody>
      </p:sp>
      <p:graphicFrame>
        <p:nvGraphicFramePr>
          <p:cNvPr id="6" name="表格 5"/>
          <p:cNvGraphicFramePr/>
          <p:nvPr>
            <p:custDataLst>
              <p:tags r:id="rId1"/>
            </p:custDataLst>
          </p:nvPr>
        </p:nvGraphicFramePr>
        <p:xfrm>
          <a:off x="1829435" y="2204720"/>
          <a:ext cx="8533130" cy="152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9505"/>
                <a:gridCol w="4873625"/>
              </a:tblGrid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SAE</a:t>
                      </a:r>
                      <a:r>
                        <a:rPr lang="zh-CN" altLang="en-US"/>
                        <a:t>简述</a:t>
                      </a:r>
                      <a:r>
                        <a:rPr lang="en-US" altLang="zh-CN" baseline="3000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US" altLang="zh-CN" baseline="3000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/>
                        <a:t>上报申办者</a:t>
                      </a:r>
                      <a:r>
                        <a:rPr lang="en-US" altLang="zh-CN"/>
                        <a:t>/</a:t>
                      </a:r>
                      <a:r>
                        <a:rPr lang="zh-CN" altLang="en-US"/>
                        <a:t>伦理委员会时间</a:t>
                      </a:r>
                      <a:r>
                        <a:rPr lang="en-US" altLang="zh-CN" baseline="3000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en-US" altLang="zh-CN" baseline="3000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1.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2.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3.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2070735" y="4610735"/>
            <a:ext cx="804989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注：</a:t>
            </a:r>
            <a:r>
              <a:rPr lang="en-US" altLang="zh-CN">
                <a:solidFill>
                  <a:srgbClr val="FF0000"/>
                </a:solidFill>
              </a:rPr>
              <a:t>1.</a:t>
            </a:r>
            <a:r>
              <a:rPr lang="zh-CN">
                <a:solidFill>
                  <a:srgbClr val="FF0000"/>
                </a:solidFill>
              </a:rPr>
              <a:t>包含受试者随机号</a:t>
            </a:r>
            <a:r>
              <a:rPr lang="en-US" altLang="zh-CN">
                <a:solidFill>
                  <a:srgbClr val="FF0000"/>
                </a:solidFill>
              </a:rPr>
              <a:t>/</a:t>
            </a:r>
            <a:r>
              <a:rPr lang="zh-CN" altLang="en-US">
                <a:solidFill>
                  <a:srgbClr val="FF0000"/>
                </a:solidFill>
              </a:rPr>
              <a:t>编号、</a:t>
            </a:r>
            <a:r>
              <a:rPr lang="en-US" altLang="zh-CN">
                <a:solidFill>
                  <a:srgbClr val="FF0000"/>
                </a:solidFill>
              </a:rPr>
              <a:t>SAE</a:t>
            </a:r>
            <a:r>
              <a:rPr lang="zh-CN" altLang="en-US">
                <a:solidFill>
                  <a:srgbClr val="FF0000"/>
                </a:solidFill>
              </a:rPr>
              <a:t>名称、简要诊疗经过、相关性判断、预后等常规</a:t>
            </a:r>
            <a:r>
              <a:rPr lang="en-US" altLang="zh-CN">
                <a:solidFill>
                  <a:srgbClr val="FF0000"/>
                </a:solidFill>
              </a:rPr>
              <a:t>SAE</a:t>
            </a:r>
            <a:r>
              <a:rPr lang="zh-CN" altLang="en-US">
                <a:solidFill>
                  <a:srgbClr val="FF0000"/>
                </a:solidFill>
              </a:rPr>
              <a:t>上报信息；</a:t>
            </a:r>
            <a:endParaRPr lang="zh-CN" altLang="en-US">
              <a:solidFill>
                <a:srgbClr val="FF0000"/>
              </a:solidFill>
            </a:endParaRPr>
          </a:p>
          <a:p>
            <a:r>
              <a:rPr lang="en-US" altLang="zh-CN">
                <a:solidFill>
                  <a:srgbClr val="FF0000"/>
                </a:solidFill>
              </a:rPr>
              <a:t>       2.</a:t>
            </a:r>
            <a:r>
              <a:rPr lang="zh-CN" altLang="en-US">
                <a:solidFill>
                  <a:srgbClr val="FF0000"/>
                </a:solidFill>
              </a:rPr>
              <a:t>医疗器械临床试验及</a:t>
            </a:r>
            <a:r>
              <a:rPr lang="zh-CN" altLang="en-US">
                <a:solidFill>
                  <a:srgbClr val="FF0000"/>
                </a:solidFill>
                <a:sym typeface="+mn-ea"/>
              </a:rPr>
              <a:t>注册类药物临床试验</a:t>
            </a:r>
            <a:r>
              <a:rPr lang="zh-CN" altLang="en-US">
                <a:solidFill>
                  <a:srgbClr val="FF0000"/>
                </a:solidFill>
              </a:rPr>
              <a:t>需上报申办者和我院</a:t>
            </a:r>
            <a:r>
              <a:rPr lang="en-US" altLang="zh-CN">
                <a:solidFill>
                  <a:srgbClr val="FF0000"/>
                </a:solidFill>
              </a:rPr>
              <a:t>EC</a:t>
            </a:r>
            <a:r>
              <a:rPr lang="zh-CN" altLang="en-US">
                <a:solidFill>
                  <a:srgbClr val="FF0000"/>
                </a:solidFill>
              </a:rPr>
              <a:t>。</a:t>
            </a:r>
            <a:endParaRPr lang="zh-CN" altLang="en-US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sym typeface="+mn-ea"/>
              </a:rPr>
              <a:t>本中心发生的</a:t>
            </a:r>
            <a:r>
              <a:rPr lang="en-US" altLang="zh-CN">
                <a:sym typeface="+mn-ea"/>
              </a:rPr>
              <a:t>SUSAR</a:t>
            </a:r>
            <a:endParaRPr lang="en-US" altLang="zh-CN">
              <a:sym typeface="+mn-ea"/>
            </a:endParaRPr>
          </a:p>
        </p:txBody>
      </p:sp>
      <p:graphicFrame>
        <p:nvGraphicFramePr>
          <p:cNvPr id="6" name="表格 5"/>
          <p:cNvGraphicFramePr/>
          <p:nvPr>
            <p:custDataLst>
              <p:tags r:id="rId1"/>
            </p:custDataLst>
          </p:nvPr>
        </p:nvGraphicFramePr>
        <p:xfrm>
          <a:off x="1863090" y="2204720"/>
          <a:ext cx="8499475" cy="1783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9250"/>
                <a:gridCol w="2046229"/>
                <a:gridCol w="2416998"/>
                <a:gridCol w="2416998"/>
              </a:tblGrid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SUSAR</a:t>
                      </a:r>
                      <a:r>
                        <a:rPr lang="zh-CN" altLang="en-US"/>
                        <a:t>简述</a:t>
                      </a:r>
                      <a:r>
                        <a:rPr lang="en-US" altLang="zh-CN" baseline="3000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US" altLang="zh-CN" baseline="3000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/>
                        <a:t>上报</a:t>
                      </a:r>
                      <a:r>
                        <a:rPr lang="en-US" altLang="zh-CN"/>
                        <a:t>EC</a:t>
                      </a:r>
                      <a:r>
                        <a:rPr lang="zh-CN" altLang="en-US"/>
                        <a:t>时间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/>
                        <a:t>对受试者安全</a:t>
                      </a:r>
                      <a:r>
                        <a:rPr lang="en-US" altLang="zh-CN"/>
                        <a:t>/</a:t>
                      </a:r>
                      <a:r>
                        <a:rPr lang="zh-CN" altLang="en-US"/>
                        <a:t>权益影响程度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/>
                        <a:t>是否影响项目继续开展</a:t>
                      </a:r>
                      <a:endParaRPr lang="zh-CN" altLang="en-US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1.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2.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3.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文本框 2"/>
          <p:cNvSpPr txBox="1"/>
          <p:nvPr/>
        </p:nvSpPr>
        <p:spPr>
          <a:xfrm>
            <a:off x="1997710" y="5253355"/>
            <a:ext cx="804989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注：</a:t>
            </a:r>
            <a:r>
              <a:rPr lang="en-US" altLang="zh-CN">
                <a:solidFill>
                  <a:srgbClr val="FF0000"/>
                </a:solidFill>
              </a:rPr>
              <a:t>1.</a:t>
            </a:r>
            <a:r>
              <a:rPr lang="zh-CN">
                <a:solidFill>
                  <a:srgbClr val="FF0000"/>
                </a:solidFill>
              </a:rPr>
              <a:t>包含受试者随机号</a:t>
            </a:r>
            <a:r>
              <a:rPr lang="en-US" altLang="zh-CN">
                <a:solidFill>
                  <a:srgbClr val="FF0000"/>
                </a:solidFill>
              </a:rPr>
              <a:t>/</a:t>
            </a:r>
            <a:r>
              <a:rPr lang="zh-CN" altLang="en-US">
                <a:solidFill>
                  <a:srgbClr val="FF0000"/>
                </a:solidFill>
              </a:rPr>
              <a:t>编号、</a:t>
            </a:r>
            <a:r>
              <a:rPr lang="en-US" altLang="zh-CN">
                <a:solidFill>
                  <a:srgbClr val="FF0000"/>
                </a:solidFill>
              </a:rPr>
              <a:t>SUSAR</a:t>
            </a:r>
            <a:r>
              <a:rPr lang="zh-CN" altLang="en-US">
                <a:solidFill>
                  <a:srgbClr val="FF0000"/>
                </a:solidFill>
              </a:rPr>
              <a:t>名称、简要诊疗经过、预后等常规上报信息。</a:t>
            </a:r>
            <a:endParaRPr lang="zh-CN" altLang="en-US">
              <a:solidFill>
                <a:srgbClr val="FF0000"/>
              </a:solidFill>
            </a:endParaRPr>
          </a:p>
          <a:p>
            <a:r>
              <a:rPr lang="en-US" altLang="zh-CN">
                <a:solidFill>
                  <a:srgbClr val="FF0000"/>
                </a:solidFill>
              </a:rPr>
              <a:t>      </a:t>
            </a:r>
            <a:endParaRPr lang="zh-CN" altLang="en-US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6"/>
          <p:cNvSpPr txBox="1"/>
          <p:nvPr/>
        </p:nvSpPr>
        <p:spPr>
          <a:xfrm>
            <a:off x="1848168" y="980758"/>
            <a:ext cx="8018463" cy="768350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zh-CN"/>
            </a:defPPr>
            <a:lvl1pPr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0" dist="38100" dir="2700000" algn="tl">
                    <a:srgbClr val="000000">
                      <a:alpha val="2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100" normalizeH="0" baseline="0" noProof="1">
                <a:ln>
                  <a:noFill/>
                </a:ln>
                <a:solidFill>
                  <a:srgbClr val="C00000"/>
                </a:solidFill>
                <a:effectLst>
                  <a:outerShdw blurRad="381000" dist="38100" dir="2700000" algn="tl">
                    <a:srgbClr val="000000">
                      <a:alpha val="2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                         </a:t>
            </a:r>
            <a:r>
              <a:rPr kumimoji="0" lang="zh-CN" altLang="en-US" sz="4400" b="1" i="0" u="none" strike="noStrike" kern="1200" cap="none" spc="100" normalizeH="0" baseline="0" noProof="1">
                <a:ln>
                  <a:noFill/>
                </a:ln>
                <a:solidFill>
                  <a:srgbClr val="C00000"/>
                </a:solidFill>
                <a:effectLst>
                  <a:outerShdw blurRad="381000" dist="38100" dir="2700000" algn="tl">
                    <a:srgbClr val="000000">
                      <a:alpha val="2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感谢倾听！</a:t>
            </a:r>
            <a:endParaRPr kumimoji="0" lang="zh-CN" altLang="en-US" sz="4400" b="1" i="0" u="none" strike="noStrike" kern="1200" cap="none" spc="100" normalizeH="0" baseline="0" noProof="1">
              <a:ln>
                <a:noFill/>
              </a:ln>
              <a:solidFill>
                <a:srgbClr val="C00000"/>
              </a:solidFill>
              <a:effectLst>
                <a:outerShdw blurRad="381000" dist="38100" dir="2700000" algn="tl">
                  <a:srgbClr val="000000">
                    <a:alpha val="20000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67940" y="2060575"/>
            <a:ext cx="6929755" cy="414464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TABLE_BEAUTIFY" val="smartTable{ab3e8ebd-511e-4a41-8d91-eb20dac47010}"/>
</p:tagLst>
</file>

<file path=ppt/tags/tag2.xml><?xml version="1.0" encoding="utf-8"?>
<p:tagLst xmlns:p="http://schemas.openxmlformats.org/presentationml/2006/main">
  <p:tag name="KSO_WM_UNIT_TABLE_BEAUTIFY" val="smartTable{5c1eab1c-4cab-4cb3-86b9-6e83e3060e3a}"/>
</p:tagLst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YaHei+FuturaL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454</Words>
  <Application>WPS 演示</Application>
  <PresentationFormat>宽屏</PresentationFormat>
  <Paragraphs>59</Paragraphs>
  <Slides>5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5" baseType="lpstr">
      <vt:lpstr>Arial</vt:lpstr>
      <vt:lpstr>宋体</vt:lpstr>
      <vt:lpstr>Wingdings</vt:lpstr>
      <vt:lpstr>微软雅黑</vt:lpstr>
      <vt:lpstr>Arial</vt:lpstr>
      <vt:lpstr>黑体</vt:lpstr>
      <vt:lpstr>Wingdings 2</vt:lpstr>
      <vt:lpstr>Wingdings</vt:lpstr>
      <vt:lpstr>Arial Unicode MS</vt:lpstr>
      <vt:lpstr>Office 主题​​</vt:lpstr>
      <vt:lpstr>PowerPoint 演示文稿</vt:lpstr>
      <vt:lpstr>项目基本信息</vt:lpstr>
      <vt:lpstr>本中心发生的SAE</vt:lpstr>
      <vt:lpstr>本中心发生的SUSAR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J.W. Zhao</dc:creator>
  <cp:lastModifiedBy>谭林</cp:lastModifiedBy>
  <cp:revision>2072</cp:revision>
  <cp:lastPrinted>2022-03-30T08:52:00Z</cp:lastPrinted>
  <dcterms:created xsi:type="dcterms:W3CDTF">2022-03-30T08:52:00Z</dcterms:created>
  <dcterms:modified xsi:type="dcterms:W3CDTF">2026-01-07T02:45:43Z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CF9731FC9E5E4AE482760401ADB7AAFF</vt:lpwstr>
  </property>
  <property fmtid="{D5CDD505-2E9C-101B-9397-08002B2CF9AE}" pid="3" name="KSOProductBuildVer">
    <vt:lpwstr>2052-12.1.0.24034</vt:lpwstr>
  </property>
</Properties>
</file>