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9"/>
  </p:handoutMasterIdLst>
  <p:sldIdLst>
    <p:sldId id="706" r:id="rId3"/>
    <p:sldId id="765" r:id="rId5"/>
    <p:sldId id="766" r:id="rId6"/>
    <p:sldId id="763" r:id="rId7"/>
    <p:sldId id="771" r:id="rId8"/>
  </p:sldIdLst>
  <p:sldSz cx="12192000" cy="6858000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3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高 峰" initials="高" lastIdx="0" clrIdx="0"/>
  <p:cmAuthor id="2" name="Author" initials="A" lastIdx="0" clrIdx="1"/>
  <p:cmAuthor id="3" name="wang liandi" initials="w" lastIdx="0" clrIdx="2"/>
  <p:cmAuthor id="4" name="作者" initials="A" lastIdx="0" clrIdx="3"/>
  <p:cmAuthor id="5" name="Ben" initials="" lastIdx="0" clrIdx="4"/>
  <p:cmAuthor id="6" name="1206988966@qq.com" initials="1" lastIdx="0" clrIdx="5"/>
  <p:cmAuthor id="7" name="姜伟光" initials="姜" lastIdx="0" clrIdx="6"/>
  <p:cmAuthor id="8" name="爱的小本" initials="爱" lastIdx="0" clrIdx="7"/>
  <p:cmAuthor id="9" name="PC" initials="P" lastIdx="0" clrIdx="8"/>
  <p:cmAuthor id="10" name="ming qiu" initials="m" lastIdx="0" clrIdx="9"/>
  <p:cmAuthor id="11" name="pc" initials="p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2"/>
    <a:srgbClr val="203864"/>
    <a:srgbClr val="2F3D54"/>
    <a:srgbClr val="003192"/>
    <a:srgbClr val="C00000"/>
    <a:srgbClr val="FFFBEF"/>
    <a:srgbClr val="FFF8E5"/>
    <a:srgbClr val="FFFFFF"/>
    <a:srgbClr val="FFFFE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6" autoAdjust="0"/>
    <p:restoredTop sz="89160" autoAdjust="0"/>
  </p:normalViewPr>
  <p:slideViewPr>
    <p:cSldViewPr snapToGrid="0" showGuides="1">
      <p:cViewPr varScale="1">
        <p:scale>
          <a:sx n="100" d="100"/>
          <a:sy n="100" d="100"/>
        </p:scale>
        <p:origin x="132" y="84"/>
      </p:cViewPr>
      <p:guideLst>
        <p:guide orient="horz" pos="2153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644"/>
    </p:cViewPr>
  </p:sorterViewPr>
  <p:notesViewPr>
    <p:cSldViewPr snapToGrid="0">
      <p:cViewPr varScale="1">
        <p:scale>
          <a:sx n="71" d="100"/>
          <a:sy n="71" d="100"/>
        </p:scale>
        <p:origin x="15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commentAuthors" Target="commentAuthors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2D5CC371-5C21-4121-88AD-51E7F5312E00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1394" y="1241425"/>
            <a:ext cx="5954889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2708DA46-F0D6-41CD-BAF7-7584A2C9C38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3DB786-849C-4C30-BA63-9D48E52960FA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抬头横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小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" y="142752"/>
            <a:ext cx="12191997" cy="585370"/>
          </a:xfrm>
        </p:spPr>
        <p:txBody>
          <a:bodyPr lIns="0" rIns="0">
            <a:noAutofit/>
          </a:bodyPr>
          <a:lstStyle>
            <a:lvl1pPr algn="ctr">
              <a:defRPr sz="32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中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" y="142752"/>
            <a:ext cx="12191997" cy="585370"/>
          </a:xfrm>
        </p:spPr>
        <p:txBody>
          <a:bodyPr lIns="0" rIns="0">
            <a:noAutofit/>
          </a:bodyPr>
          <a:lstStyle>
            <a:lvl1pPr algn="ctr">
              <a:defRPr sz="36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大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0" y="142752"/>
            <a:ext cx="12191999" cy="585370"/>
          </a:xfrm>
        </p:spPr>
        <p:txBody>
          <a:bodyPr lIns="0" rIns="0">
            <a:noAutofit/>
          </a:bodyPr>
          <a:lstStyle>
            <a:lvl1pPr algn="ctr">
              <a:defRPr sz="40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flipV="1">
            <a:off x="-3" y="718381"/>
            <a:ext cx="12192003" cy="3318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88883" y="87682"/>
            <a:ext cx="2903117" cy="540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1117600" y="6356350"/>
            <a:ext cx="36576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0" y="139173"/>
            <a:ext cx="12192000" cy="585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395976" y="64573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269020" y="3909721"/>
            <a:ext cx="6171203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PI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：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               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汇报人：</a:t>
            </a: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时间：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年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月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日</a:t>
            </a: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u="sng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u="sng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558537" y="1406657"/>
            <a:ext cx="5074920" cy="1352550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zh-CN" altLang="en-US" sz="8000" b="1" spc="15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3335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工作汇报</a:t>
            </a:r>
            <a:endParaRPr lang="zh-CN" altLang="en-US" sz="8000" b="1" spc="1510" dirty="0">
              <a:ln w="9525">
                <a:solidFill>
                  <a:schemeClr val="bg1"/>
                </a:solidFill>
                <a:prstDash val="solid"/>
              </a:ln>
              <a:solidFill>
                <a:srgbClr val="13335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3810" y="1032510"/>
            <a:ext cx="12195810" cy="2385060"/>
            <a:chOff x="-6" y="1337"/>
            <a:chExt cx="19206" cy="3756"/>
          </a:xfrm>
        </p:grpSpPr>
        <p:sp>
          <p:nvSpPr>
            <p:cNvPr id="6" name="Rectangle 3"/>
            <p:cNvSpPr/>
            <p:nvPr/>
          </p:nvSpPr>
          <p:spPr>
            <a:xfrm>
              <a:off x="96" y="1337"/>
              <a:ext cx="18971" cy="3757"/>
            </a:xfrm>
            <a:prstGeom prst="rect">
              <a:avLst/>
            </a:prstGeom>
            <a:gradFill>
              <a:gsLst>
                <a:gs pos="20000">
                  <a:srgbClr val="0070C0"/>
                </a:gs>
                <a:gs pos="70000">
                  <a:srgbClr val="00206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zh-CN" altLang="en-US" sz="5400" b="1" kern="1100" spc="1100" dirty="0">
                  <a:ln w="9525">
                    <a:noFill/>
                    <a:prstDash val="solid"/>
                  </a:ln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项目名称</a:t>
              </a:r>
              <a:endParaRPr lang="zh-CN" altLang="en-US" sz="5400" b="1" kern="1100" spc="1100" dirty="0">
                <a:ln w="9525">
                  <a:noFill/>
                  <a:prstDash val="soli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8" name="Straight Connector 5"/>
            <p:cNvCxnSpPr/>
            <p:nvPr/>
          </p:nvCxnSpPr>
          <p:spPr>
            <a:xfrm>
              <a:off x="0" y="4846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5"/>
            <p:cNvCxnSpPr/>
            <p:nvPr/>
          </p:nvCxnSpPr>
          <p:spPr>
            <a:xfrm>
              <a:off x="0" y="1629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5"/>
            <p:cNvCxnSpPr/>
            <p:nvPr/>
          </p:nvCxnSpPr>
          <p:spPr>
            <a:xfrm>
              <a:off x="0" y="1956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5"/>
            <p:cNvCxnSpPr/>
            <p:nvPr/>
          </p:nvCxnSpPr>
          <p:spPr>
            <a:xfrm>
              <a:off x="-6" y="4494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矩形 3"/>
          <p:cNvSpPr/>
          <p:nvPr/>
        </p:nvSpPr>
        <p:spPr>
          <a:xfrm>
            <a:off x="567690" y="302895"/>
            <a:ext cx="1640840" cy="55118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/>
              <a:t>违背方案</a:t>
            </a:r>
            <a:endParaRPr lang="zh-CN" altLang="en-US" sz="2400" b="1" dirty="0"/>
          </a:p>
        </p:txBody>
      </p:sp>
      <p:pic>
        <p:nvPicPr>
          <p:cNvPr id="5" name="Picture 2" descr="F:\院徽院标\贵州医科大学附属金阳医院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908" y="247750"/>
            <a:ext cx="4175787" cy="65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项目基本信息</a:t>
            </a:r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003300" y="1324610"/>
            <a:ext cx="10742930" cy="48158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lang="zh-CN" altLang="en-US" sz="2400">
                <a:sym typeface="+mn-ea"/>
              </a:rPr>
              <a:t>项目名称：</a:t>
            </a:r>
            <a:endParaRPr lang="zh-CN" altLang="en-US" sz="2400"/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试验分期（适用于注册试验）：</a:t>
            </a:r>
            <a:endParaRPr lang="zh-CN" altLang="en-US" sz="2400"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申办者</a:t>
            </a:r>
            <a:r>
              <a:rPr lang="en-US" altLang="zh-CN" sz="2400">
                <a:sym typeface="+mn-ea"/>
              </a:rPr>
              <a:t>/</a:t>
            </a:r>
            <a:r>
              <a:rPr lang="zh-CN" altLang="en-US" sz="2400">
                <a:sym typeface="+mn-ea"/>
              </a:rPr>
              <a:t>发起人：</a:t>
            </a:r>
            <a:r>
              <a:rPr lang="zh-CN" altLang="en-US" sz="2400">
                <a:sym typeface="Wingdings 2" panose="05020102010507070707" charset="0"/>
              </a:rPr>
              <a:t></a:t>
            </a:r>
            <a:r>
              <a:rPr lang="en-US" altLang="zh-CN" sz="2400">
                <a:sym typeface="+mn-ea"/>
              </a:rPr>
              <a:t>NMPA </a:t>
            </a:r>
            <a:r>
              <a:rPr lang="en-US" altLang="zh-CN" sz="2400">
                <a:sym typeface="Wingdings 2" panose="05020102010507070707" charset="0"/>
              </a:rPr>
              <a:t></a:t>
            </a:r>
            <a:r>
              <a:rPr lang="zh-CN" altLang="en-US" sz="2400">
                <a:sym typeface="Wingdings 2" panose="05020102010507070707" charset="0"/>
              </a:rPr>
              <a:t>基金（</a:t>
            </a:r>
            <a:r>
              <a:rPr lang="zh-CN" altLang="en-US" sz="2400" u="sng">
                <a:sym typeface="Wingdings 2" panose="05020102010507070707" charset="0"/>
              </a:rPr>
              <a:t>名称</a:t>
            </a:r>
            <a:r>
              <a:rPr lang="zh-CN" altLang="en-US" sz="2400">
                <a:sym typeface="Wingdings 2" panose="05020102010507070707" charset="0"/>
              </a:rPr>
              <a:t>）</a:t>
            </a:r>
            <a:r>
              <a:rPr lang="en-US" altLang="zh-CN" sz="2400">
                <a:sym typeface="Wingdings 2" panose="05020102010507070707" charset="0"/>
              </a:rPr>
              <a:t></a:t>
            </a:r>
            <a:r>
              <a:rPr lang="zh-CN" altLang="en-US" sz="2400">
                <a:sym typeface="Wingdings 2" panose="05020102010507070707" charset="0"/>
              </a:rPr>
              <a:t>研究者</a:t>
            </a:r>
            <a:endParaRPr lang="zh-CN" altLang="en-US" sz="2400"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组长单位：</a:t>
            </a:r>
            <a:endParaRPr lang="zh-CN" altLang="en-US" sz="2400"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CRO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是否涉及遗传办申请：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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是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（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行政审批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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备案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时间：</a:t>
            </a:r>
            <a:r>
              <a:rPr lang="en-US" altLang="zh-CN" sz="2400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          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）否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研究中心：贵阳市第二人民医院</a:t>
            </a:r>
            <a:r>
              <a:rPr lang="en-US" altLang="zh-CN" sz="2400">
                <a:sym typeface="+mn-ea"/>
              </a:rPr>
              <a:t>   </a:t>
            </a:r>
            <a:r>
              <a:rPr lang="en-US" sz="2400">
                <a:sym typeface="+mn-ea"/>
              </a:rPr>
              <a:t>XXXX</a:t>
            </a:r>
            <a:r>
              <a:rPr lang="zh-CN" altLang="en-US" sz="2400">
                <a:sym typeface="+mn-ea"/>
              </a:rPr>
              <a:t>科</a:t>
            </a:r>
            <a:endParaRPr lang="zh-CN" altLang="en-US" sz="2400"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主要研究者：</a:t>
            </a:r>
            <a:endParaRPr lang="zh-CN" altLang="en-US" sz="2400"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本中心项目进展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937895" y="1224280"/>
            <a:ext cx="9369425" cy="54311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15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第一例受试者筛选时间：</a:t>
            </a:r>
            <a:endParaRPr lang="zh-CN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第一例受试者入组时间：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目前本中心筛选例数：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受试者入组数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00100" lvl="1" indent="-342900" fontAlgn="auto">
              <a:lnSpc>
                <a:spcPct val="15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已完成：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00100" lvl="1" indent="-342900" fontAlgn="auto">
              <a:lnSpc>
                <a:spcPct val="15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正在随访：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00100" lvl="1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脱落及原因：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违背</a:t>
            </a:r>
            <a:r>
              <a:rPr lang="en-US" altLang="zh-CN" dirty="0"/>
              <a:t>/</a:t>
            </a:r>
            <a:r>
              <a:rPr lang="zh-CN" altLang="en-US" dirty="0"/>
              <a:t>偏离</a:t>
            </a:r>
            <a:r>
              <a:rPr lang="zh-CN" altLang="en-US" dirty="0" smtClean="0"/>
              <a:t>方案描述及纠正措施</a:t>
            </a:r>
            <a:endParaRPr lang="zh-CN" altLang="en-US" dirty="0"/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085850" y="1773554"/>
          <a:ext cx="10029825" cy="271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7532"/>
                <a:gridCol w="2143760"/>
                <a:gridCol w="1623167"/>
                <a:gridCol w="1967683"/>
                <a:gridCol w="1967683"/>
              </a:tblGrid>
              <a:tr h="95059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 smtClean="0"/>
                        <a:t>违背</a:t>
                      </a:r>
                      <a:r>
                        <a:rPr lang="en-US" altLang="zh-CN" sz="2000" dirty="0" smtClean="0"/>
                        <a:t>/</a:t>
                      </a:r>
                      <a:r>
                        <a:rPr lang="zh-CN" altLang="en-US" sz="2000" dirty="0" smtClean="0"/>
                        <a:t>偏离方案情况描述</a:t>
                      </a:r>
                      <a:r>
                        <a:rPr lang="en-US" altLang="zh-CN" sz="2000" baseline="300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en-US" altLang="zh-CN" sz="2000" baseline="30000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/>
                        <a:t>既往出现此类情况的例次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/>
                        <a:t>对受试者</a:t>
                      </a:r>
                      <a:r>
                        <a:rPr lang="zh-CN" altLang="en-US" sz="2000" dirty="0" smtClean="0"/>
                        <a:t>安全与权益</a:t>
                      </a:r>
                      <a:endParaRPr lang="en-US" altLang="zh-CN" sz="2000" dirty="0" smtClean="0"/>
                    </a:p>
                    <a:p>
                      <a:pPr algn="ctr">
                        <a:buNone/>
                      </a:pPr>
                      <a:r>
                        <a:rPr lang="zh-CN" altLang="en-US" sz="2000" dirty="0" smtClean="0"/>
                        <a:t>影响</a:t>
                      </a:r>
                      <a:r>
                        <a:rPr lang="zh-CN" altLang="en-US" sz="2000" dirty="0"/>
                        <a:t>评估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/>
                        <a:t>对研究数据质量影响评估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 smtClean="0"/>
                        <a:t>整改和纠正措施</a:t>
                      </a:r>
                      <a:endParaRPr lang="zh-CN" altLang="en-US" sz="2000" dirty="0"/>
                    </a:p>
                  </a:txBody>
                  <a:tcPr anchor="ctr"/>
                </a:tc>
              </a:tr>
              <a:tr h="853440"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1.</a:t>
                      </a:r>
                      <a:endParaRPr lang="en-US" altLang="zh-C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zh-CN" altLang="en-US" sz="1800" dirty="0"/>
                    </a:p>
                  </a:txBody>
                  <a:tcPr anchor="ctr"/>
                </a:tc>
              </a:tr>
              <a:tr h="8534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800" dirty="0"/>
                        <a:t>2.</a:t>
                      </a:r>
                      <a:endParaRPr lang="en-US" altLang="zh-C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zh-CN" altLang="en-US" sz="1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997710" y="5312410"/>
            <a:ext cx="8049895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>
                <a:solidFill>
                  <a:srgbClr val="FF0000"/>
                </a:solidFill>
              </a:rPr>
              <a:t>注：</a:t>
            </a:r>
            <a:r>
              <a:rPr lang="en-US">
                <a:solidFill>
                  <a:srgbClr val="FF0000"/>
                </a:solidFill>
              </a:rPr>
              <a:t>1.</a:t>
            </a:r>
            <a:r>
              <a:rPr lang="zh-CN" altLang="en-US">
                <a:solidFill>
                  <a:srgbClr val="FF0000"/>
                </a:solidFill>
              </a:rPr>
              <a:t>原则上重大</a:t>
            </a:r>
            <a:r>
              <a:rPr lang="en-US" altLang="zh-CN">
                <a:solidFill>
                  <a:srgbClr val="FF0000"/>
                </a:solidFill>
              </a:rPr>
              <a:t>PV</a:t>
            </a:r>
            <a:r>
              <a:rPr lang="zh-CN" altLang="en-US">
                <a:solidFill>
                  <a:srgbClr val="FF0000"/>
                </a:solidFill>
              </a:rPr>
              <a:t>发现后</a:t>
            </a:r>
            <a:r>
              <a:rPr lang="en-US">
                <a:solidFill>
                  <a:srgbClr val="FF0000"/>
                </a:solidFill>
              </a:rPr>
              <a:t>24</a:t>
            </a:r>
            <a:r>
              <a:rPr lang="zh-CN" altLang="en-US">
                <a:solidFill>
                  <a:srgbClr val="FF0000"/>
                </a:solidFill>
              </a:rPr>
              <a:t>小时内上报，一般</a:t>
            </a:r>
            <a:r>
              <a:rPr lang="en-US" altLang="zh-CN">
                <a:solidFill>
                  <a:srgbClr val="FF0000"/>
                </a:solidFill>
              </a:rPr>
              <a:t>PD</a:t>
            </a:r>
            <a:r>
              <a:rPr lang="zh-CN" altLang="en-US">
                <a:solidFill>
                  <a:srgbClr val="FF0000"/>
                </a:solidFill>
              </a:rPr>
              <a:t>发生后不超过</a:t>
            </a:r>
            <a:r>
              <a:rPr lang="en-US" altLang="zh-CN">
                <a:solidFill>
                  <a:srgbClr val="FF0000"/>
                </a:solidFill>
              </a:rPr>
              <a:t>3</a:t>
            </a:r>
            <a:r>
              <a:rPr lang="zh-CN" altLang="en-US">
                <a:solidFill>
                  <a:srgbClr val="FF0000"/>
                </a:solidFill>
              </a:rPr>
              <a:t>个月上报；</a:t>
            </a:r>
            <a:r>
              <a:rPr lang="en-US">
                <a:solidFill>
                  <a:srgbClr val="FF0000"/>
                </a:solidFill>
              </a:rPr>
              <a:t>          </a:t>
            </a:r>
            <a:endParaRPr lang="en-US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</a:pPr>
            <a:r>
              <a:rPr lang="en-US">
                <a:solidFill>
                  <a:srgbClr val="FF0000"/>
                </a:solidFill>
              </a:rPr>
              <a:t>      2.</a:t>
            </a:r>
            <a:r>
              <a:rPr lang="zh-CN" altLang="en-US">
                <a:solidFill>
                  <a:srgbClr val="FF0000"/>
                </a:solidFill>
              </a:rPr>
              <a:t>内容按照</a:t>
            </a:r>
            <a:r>
              <a:rPr lang="en-US" altLang="zh-CN">
                <a:solidFill>
                  <a:srgbClr val="FF0000"/>
                </a:solidFill>
              </a:rPr>
              <a:t>PV/PD</a:t>
            </a:r>
            <a:r>
              <a:rPr lang="zh-CN" altLang="en-US">
                <a:solidFill>
                  <a:srgbClr val="FF0000"/>
                </a:solidFill>
              </a:rPr>
              <a:t>上报表填写，包括发生时间、情况描述和原因分析。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18740" y="1090930"/>
            <a:ext cx="58439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u="sng"/>
              <a:t>报告时间段</a:t>
            </a:r>
            <a:r>
              <a:rPr lang="en-US" altLang="zh-CN" sz="2000" b="1" u="sng" baseline="30000">
                <a:solidFill>
                  <a:srgbClr val="FF0000"/>
                </a:solidFill>
              </a:rPr>
              <a:t>1</a:t>
            </a:r>
            <a:r>
              <a:rPr lang="zh-CN" altLang="en-US" sz="2000" u="sng"/>
              <a:t>：</a:t>
            </a:r>
            <a:r>
              <a:rPr lang="en-US" altLang="zh-CN" sz="2000" u="sng"/>
              <a:t>       </a:t>
            </a:r>
            <a:r>
              <a:rPr lang="zh-CN" altLang="en-US" sz="2000" u="sng"/>
              <a:t>年</a:t>
            </a:r>
            <a:r>
              <a:rPr lang="en-US" altLang="zh-CN" sz="2000" u="sng"/>
              <a:t>   </a:t>
            </a:r>
            <a:r>
              <a:rPr lang="zh-CN" altLang="en-US" sz="2000" u="sng"/>
              <a:t>月</a:t>
            </a:r>
            <a:r>
              <a:rPr lang="en-US" altLang="zh-CN" sz="2000" u="sng"/>
              <a:t>   </a:t>
            </a:r>
            <a:r>
              <a:rPr lang="zh-CN" altLang="en-US" sz="2000" u="sng"/>
              <a:t>日</a:t>
            </a:r>
            <a:r>
              <a:rPr lang="en-US" altLang="zh-CN" sz="2000" u="sng"/>
              <a:t>~</a:t>
            </a:r>
            <a:r>
              <a:rPr lang="zh-CN" altLang="en-US" sz="2000" u="sng"/>
              <a:t> </a:t>
            </a:r>
            <a:r>
              <a:rPr lang="en-US" altLang="zh-CN" sz="2000" u="sng"/>
              <a:t>   </a:t>
            </a:r>
            <a:r>
              <a:rPr lang="zh-CN" altLang="en-US" sz="2000" u="sng">
                <a:sym typeface="+mn-ea"/>
              </a:rPr>
              <a:t>年</a:t>
            </a:r>
            <a:r>
              <a:rPr lang="en-US" altLang="zh-CN" sz="2000" u="sng">
                <a:sym typeface="+mn-ea"/>
              </a:rPr>
              <a:t>     </a:t>
            </a:r>
            <a:r>
              <a:rPr lang="zh-CN" altLang="en-US" sz="2000" u="sng">
                <a:sym typeface="+mn-ea"/>
              </a:rPr>
              <a:t>月</a:t>
            </a:r>
            <a:r>
              <a:rPr lang="en-US" altLang="zh-CN" sz="2000" u="sng">
                <a:sym typeface="+mn-ea"/>
              </a:rPr>
              <a:t>    </a:t>
            </a:r>
            <a:r>
              <a:rPr lang="zh-CN" altLang="en-US" sz="2000" u="sng">
                <a:sym typeface="+mn-ea"/>
              </a:rPr>
              <a:t>日</a:t>
            </a:r>
            <a:r>
              <a:rPr lang="en-US" altLang="zh-CN" sz="2000" u="sng"/>
              <a:t>  </a:t>
            </a:r>
            <a:endParaRPr lang="en-US" altLang="zh-CN" sz="2000" u="sng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6"/>
          <p:cNvSpPr txBox="1"/>
          <p:nvPr/>
        </p:nvSpPr>
        <p:spPr>
          <a:xfrm>
            <a:off x="1848168" y="980758"/>
            <a:ext cx="8018463" cy="7683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100" normalizeH="0" baseline="0" noProof="1">
                <a:ln>
                  <a:noFill/>
                </a:ln>
                <a:solidFill>
                  <a:srgbClr val="C00000"/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                         </a:t>
            </a:r>
            <a:r>
              <a:rPr kumimoji="0" lang="zh-CN" altLang="en-US" sz="4400" b="1" i="0" u="none" strike="noStrike" kern="1200" cap="none" spc="100" normalizeH="0" baseline="0" noProof="1">
                <a:ln>
                  <a:noFill/>
                </a:ln>
                <a:solidFill>
                  <a:srgbClr val="C00000"/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感谢倾听！</a:t>
            </a:r>
            <a:endParaRPr kumimoji="0" lang="zh-CN" altLang="en-US" sz="4400" b="1" i="0" u="none" strike="noStrike" kern="1200" cap="none" spc="100" normalizeH="0" baseline="0" noProof="1">
              <a:ln>
                <a:noFill/>
              </a:ln>
              <a:solidFill>
                <a:srgbClr val="C00000"/>
              </a:solidFill>
              <a:effectLst>
                <a:outerShdw blurRad="381000" dist="38100" dir="2700000" algn="tl">
                  <a:srgbClr val="000000">
                    <a:alpha val="2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7940" y="2060575"/>
            <a:ext cx="6929755" cy="414464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3f8d323c-a661-497b-887d-182cc2fedd36}"/>
  <p:tag name="TABLE_ENDDRAG_ORIGIN_RECT" val="671*204"/>
  <p:tag name="TABLE_ENDDRAG_RECT" val="144*176*671*204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YaHei+FuturaL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505</Words>
  <Application>WPS 演示</Application>
  <PresentationFormat>宽屏</PresentationFormat>
  <Paragraphs>58</Paragraphs>
  <Slides>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Arial</vt:lpstr>
      <vt:lpstr>黑体</vt:lpstr>
      <vt:lpstr>Wingdings 2</vt:lpstr>
      <vt:lpstr>Wingdings</vt:lpstr>
      <vt:lpstr>Arial Unicode MS</vt:lpstr>
      <vt:lpstr>Office 主题​​</vt:lpstr>
      <vt:lpstr>PowerPoint 演示文稿</vt:lpstr>
      <vt:lpstr>项目基本信息</vt:lpstr>
      <vt:lpstr>本中心项目进展</vt:lpstr>
      <vt:lpstr>违背/偏离方案描述及纠正措施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J.W. Zhao</dc:creator>
  <cp:lastModifiedBy>Administrator</cp:lastModifiedBy>
  <cp:revision>2077</cp:revision>
  <cp:lastPrinted>2022-03-30T08:50:00Z</cp:lastPrinted>
  <dcterms:created xsi:type="dcterms:W3CDTF">2022-03-30T08:50:00Z</dcterms:created>
  <dcterms:modified xsi:type="dcterms:W3CDTF">2026-01-05T03:34:15Z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CF9731FC9E5E4AE482760401ADB7AAFF</vt:lpwstr>
  </property>
  <property fmtid="{D5CDD505-2E9C-101B-9397-08002B2CF9AE}" pid="3" name="KSOProductBuildVer">
    <vt:lpwstr>2052-12.1.0.24034</vt:lpwstr>
  </property>
</Properties>
</file>