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4"/>
  </p:handoutMasterIdLst>
  <p:sldIdLst>
    <p:sldId id="706" r:id="rId3"/>
    <p:sldId id="776" r:id="rId5"/>
    <p:sldId id="787" r:id="rId6"/>
    <p:sldId id="757" r:id="rId7"/>
    <p:sldId id="769" r:id="rId8"/>
    <p:sldId id="770" r:id="rId9"/>
    <p:sldId id="754" r:id="rId10"/>
    <p:sldId id="755" r:id="rId11"/>
    <p:sldId id="788" r:id="rId12"/>
    <p:sldId id="797" r:id="rId13"/>
  </p:sldIdLst>
  <p:sldSz cx="12192000" cy="6858000"/>
  <p:notesSz cx="6797675" cy="992822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2"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高 峰" initials="高" lastIdx="0" clrIdx="0"/>
  <p:cmAuthor id="2" name="Author" initials="A" lastIdx="0" clrIdx="1"/>
  <p:cmAuthor id="3" name="wang liandi" initials="w" lastIdx="0" clrIdx="2"/>
  <p:cmAuthor id="4" name="作者" initials="A" lastIdx="0" clrIdx="3"/>
  <p:cmAuthor id="5" name="Ben" initials="" lastIdx="0" clrIdx="4"/>
  <p:cmAuthor id="6" name="1206988966@qq.com" initials="1" lastIdx="0" clrIdx="5"/>
  <p:cmAuthor id="7" name="姜伟光" initials="姜" lastIdx="0" clrIdx="6"/>
  <p:cmAuthor id="8" name="爱的小本" initials="爱" lastIdx="0" clrIdx="7"/>
  <p:cmAuthor id="9" name="PC" initials="P" lastIdx="0" clrIdx="8"/>
  <p:cmAuthor id="10" name="ming qiu" initials="m" lastIdx="0" clrIdx="9"/>
  <p:cmAuthor id="11" name="pc" initials="p"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5DA2"/>
    <a:srgbClr val="203864"/>
    <a:srgbClr val="2F3D54"/>
    <a:srgbClr val="003192"/>
    <a:srgbClr val="C00000"/>
    <a:srgbClr val="FFFBEF"/>
    <a:srgbClr val="FFF8E5"/>
    <a:srgbClr val="FFFFEF"/>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6" autoAdjust="0"/>
    <p:restoredTop sz="89160" autoAdjust="0"/>
  </p:normalViewPr>
  <p:slideViewPr>
    <p:cSldViewPr snapToGrid="0" showGuides="1">
      <p:cViewPr varScale="1">
        <p:scale>
          <a:sx n="100" d="100"/>
          <a:sy n="100" d="100"/>
        </p:scale>
        <p:origin x="132" y="84"/>
      </p:cViewPr>
      <p:guideLst>
        <p:guide orient="horz" pos="2152"/>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1644"/>
    </p:cViewPr>
  </p:sorterViewPr>
  <p:notesViewPr>
    <p:cSldViewPr snapToGrid="0">
      <p:cViewPr varScale="1">
        <p:scale>
          <a:sx n="71" d="100"/>
          <a:sy n="71" d="100"/>
        </p:scale>
        <p:origin x="1584" y="4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commentAuthors" Target="commentAuthors.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handoutMaster" Target="handoutMasters/handoutMaster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微软雅黑" panose="020B0503020204020204" pitchFamily="34" charset="-122"/>
                <a:ea typeface="微软雅黑" panose="020B0503020204020204" pitchFamily="34" charset="-122"/>
              </a:defRPr>
            </a:lvl1pPr>
          </a:lstStyle>
          <a:p>
            <a:fld id="{2D5CC371-5C21-4121-88AD-51E7F5312E00}"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421394" y="1241425"/>
            <a:ext cx="5954889" cy="3349625"/>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微软雅黑" panose="020B0503020204020204" pitchFamily="34" charset="-122"/>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微软雅黑" panose="020B0503020204020204" pitchFamily="34" charset="-122"/>
                <a:ea typeface="微软雅黑" panose="020B0503020204020204" pitchFamily="34" charset="-122"/>
              </a:defRPr>
            </a:lvl1pPr>
          </a:lstStyle>
          <a:p>
            <a:fld id="{2708DA46-F0D6-41CD-BAF7-7584A2C9C38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0688" y="1241425"/>
            <a:ext cx="5956300"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773DB786-849C-4C30-BA63-9D48E52960FA}" type="slidenum">
              <a:rPr lang="zh-CN" alt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内容">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抬头横线">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
        <p:nvSpPr>
          <p:cNvPr id="5" name="Shape 4"/>
          <p:cNvSpPr/>
          <p:nvPr userDrawn="1"/>
        </p:nvSpPr>
        <p:spPr>
          <a:xfrm>
            <a:off x="0" y="781574"/>
            <a:ext cx="12191999" cy="45887"/>
          </a:xfrm>
          <a:prstGeom prst="rect">
            <a:avLst/>
          </a:prstGeom>
          <a:solidFill>
            <a:schemeClr val="accent1">
              <a:lumMod val="75000"/>
            </a:schemeClr>
          </a:solidFill>
          <a:ln w="12700">
            <a:miter lim="400000"/>
          </a:ln>
        </p:spPr>
        <p:txBody>
          <a:bodyPr lIns="0" tIns="0" rIns="0" bIns="0"/>
          <a:lstStyle/>
          <a:p>
            <a:pPr lvl="0" algn="r">
              <a:defRPr sz="1800">
                <a:latin typeface="Arial" panose="020B0604020202020204"/>
                <a:ea typeface="Arial" panose="020B0604020202020204"/>
                <a:cs typeface="Arial" panose="020B0604020202020204"/>
                <a:sym typeface="Arial" panose="020B0604020202020204"/>
              </a:defRPr>
            </a:pPr>
            <a:endParaRPr sz="2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小32">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
        <p:nvSpPr>
          <p:cNvPr id="6" name="标题 5"/>
          <p:cNvSpPr>
            <a:spLocks noGrp="1"/>
          </p:cNvSpPr>
          <p:nvPr>
            <p:ph type="title"/>
          </p:nvPr>
        </p:nvSpPr>
        <p:spPr>
          <a:xfrm>
            <a:off x="1" y="142752"/>
            <a:ext cx="12191997" cy="585370"/>
          </a:xfrm>
        </p:spPr>
        <p:txBody>
          <a:bodyPr lIns="0" rIns="0">
            <a:noAutofit/>
          </a:bodyPr>
          <a:lstStyle>
            <a:lvl1pPr algn="ctr">
              <a:defRPr sz="3200">
                <a:solidFill>
                  <a:srgbClr val="005DA2"/>
                </a:solidFill>
              </a:defRPr>
            </a:lvl1pPr>
          </a:lstStyle>
          <a:p>
            <a:r>
              <a:rPr lang="zh-CN" altLang="en-US" dirty="0"/>
              <a:t>单击此处编辑母版标题样式</a:t>
            </a:r>
            <a:endParaRPr lang="zh-CN" altLang="en-US" dirty="0"/>
          </a:p>
        </p:txBody>
      </p:sp>
      <p:sp>
        <p:nvSpPr>
          <p:cNvPr id="8" name="Shape 4"/>
          <p:cNvSpPr/>
          <p:nvPr userDrawn="1"/>
        </p:nvSpPr>
        <p:spPr>
          <a:xfrm>
            <a:off x="0" y="781574"/>
            <a:ext cx="12191999" cy="45887"/>
          </a:xfrm>
          <a:prstGeom prst="rect">
            <a:avLst/>
          </a:prstGeom>
          <a:solidFill>
            <a:schemeClr val="accent1">
              <a:lumMod val="75000"/>
            </a:schemeClr>
          </a:solidFill>
          <a:ln w="12700">
            <a:miter lim="400000"/>
          </a:ln>
        </p:spPr>
        <p:txBody>
          <a:bodyPr lIns="0" tIns="0" rIns="0" bIns="0"/>
          <a:lstStyle/>
          <a:p>
            <a:pPr lvl="0" algn="r">
              <a:defRPr sz="1800">
                <a:latin typeface="Arial" panose="020B0604020202020204"/>
                <a:ea typeface="Arial" panose="020B0604020202020204"/>
                <a:cs typeface="Arial" panose="020B0604020202020204"/>
                <a:sym typeface="Arial" panose="020B0604020202020204"/>
              </a:defRPr>
            </a:pPr>
            <a:endParaRPr sz="24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中36">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
        <p:nvSpPr>
          <p:cNvPr id="6" name="标题 5"/>
          <p:cNvSpPr>
            <a:spLocks noGrp="1"/>
          </p:cNvSpPr>
          <p:nvPr>
            <p:ph type="title"/>
          </p:nvPr>
        </p:nvSpPr>
        <p:spPr>
          <a:xfrm>
            <a:off x="1" y="142752"/>
            <a:ext cx="12191997" cy="585370"/>
          </a:xfrm>
        </p:spPr>
        <p:txBody>
          <a:bodyPr lIns="0" rIns="0">
            <a:noAutofit/>
          </a:bodyPr>
          <a:lstStyle>
            <a:lvl1pPr algn="ctr">
              <a:defRPr sz="3600">
                <a:solidFill>
                  <a:srgbClr val="005DA2"/>
                </a:solidFill>
              </a:defRPr>
            </a:lvl1pPr>
          </a:lstStyle>
          <a:p>
            <a:r>
              <a:rPr lang="zh-CN" altLang="en-US" dirty="0"/>
              <a:t>单击此处编辑母版标题样式</a:t>
            </a:r>
            <a:endParaRPr lang="zh-CN" altLang="en-US" dirty="0"/>
          </a:p>
        </p:txBody>
      </p:sp>
      <p:sp>
        <p:nvSpPr>
          <p:cNvPr id="8" name="Shape 4"/>
          <p:cNvSpPr/>
          <p:nvPr userDrawn="1"/>
        </p:nvSpPr>
        <p:spPr>
          <a:xfrm>
            <a:off x="0" y="781574"/>
            <a:ext cx="12191999" cy="45887"/>
          </a:xfrm>
          <a:prstGeom prst="rect">
            <a:avLst/>
          </a:prstGeom>
          <a:solidFill>
            <a:schemeClr val="accent1">
              <a:lumMod val="75000"/>
            </a:schemeClr>
          </a:solidFill>
          <a:ln w="12700">
            <a:miter lim="400000"/>
          </a:ln>
        </p:spPr>
        <p:txBody>
          <a:bodyPr lIns="0" tIns="0" rIns="0" bIns="0"/>
          <a:lstStyle/>
          <a:p>
            <a:pPr lvl="0" algn="r">
              <a:defRPr sz="1800">
                <a:latin typeface="Arial" panose="020B0604020202020204"/>
                <a:ea typeface="Arial" panose="020B0604020202020204"/>
                <a:cs typeface="Arial" panose="020B0604020202020204"/>
                <a:sym typeface="Arial" panose="020B0604020202020204"/>
              </a:defRPr>
            </a:pPr>
            <a:endParaRPr sz="240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大40">
    <p:spTree>
      <p:nvGrpSpPr>
        <p:cNvPr id="1" name=""/>
        <p:cNvGrpSpPr/>
        <p:nvPr/>
      </p:nvGrpSpPr>
      <p:grpSpPr>
        <a:xfrm>
          <a:off x="0" y="0"/>
          <a:ext cx="0" cy="0"/>
          <a:chOff x="0" y="0"/>
          <a:chExt cx="0" cy="0"/>
        </a:xfrm>
      </p:grpSpPr>
      <p:sp>
        <p:nvSpPr>
          <p:cNvPr id="3" name="页脚占位符 2"/>
          <p:cNvSpPr>
            <a:spLocks noGrp="1"/>
          </p:cNvSpPr>
          <p:nvPr>
            <p:ph type="ftr" sz="quarter" idx="10"/>
          </p:nvPr>
        </p:nvSpPr>
        <p:spPr/>
        <p:txBody>
          <a:bodyPr/>
          <a:lstStyle/>
          <a:p>
            <a:endParaRPr lang="zh-CN" altLang="en-US"/>
          </a:p>
        </p:txBody>
      </p:sp>
      <p:sp>
        <p:nvSpPr>
          <p:cNvPr id="4" name="灯片编号占位符 3"/>
          <p:cNvSpPr>
            <a:spLocks noGrp="1"/>
          </p:cNvSpPr>
          <p:nvPr>
            <p:ph type="sldNum" sz="quarter" idx="11"/>
          </p:nvPr>
        </p:nvSpPr>
        <p:spPr/>
        <p:txBody>
          <a:bodyPr/>
          <a:lstStyle/>
          <a:p>
            <a:fld id="{C5EAC99B-C92D-451D-B445-5A4B47CA56E7}" type="slidenum">
              <a:rPr lang="zh-CN" altLang="en-US" smtClean="0"/>
            </a:fld>
            <a:endParaRPr lang="zh-CN" altLang="en-US" dirty="0"/>
          </a:p>
        </p:txBody>
      </p:sp>
      <p:sp>
        <p:nvSpPr>
          <p:cNvPr id="6" name="标题 5"/>
          <p:cNvSpPr>
            <a:spLocks noGrp="1"/>
          </p:cNvSpPr>
          <p:nvPr>
            <p:ph type="title"/>
          </p:nvPr>
        </p:nvSpPr>
        <p:spPr>
          <a:xfrm>
            <a:off x="0" y="142752"/>
            <a:ext cx="12191999" cy="585370"/>
          </a:xfrm>
        </p:spPr>
        <p:txBody>
          <a:bodyPr lIns="0" rIns="0">
            <a:noAutofit/>
          </a:bodyPr>
          <a:lstStyle>
            <a:lvl1pPr algn="ctr">
              <a:defRPr sz="4000">
                <a:solidFill>
                  <a:srgbClr val="005DA2"/>
                </a:solidFill>
              </a:defRPr>
            </a:lvl1pPr>
          </a:lstStyle>
          <a:p>
            <a:r>
              <a:rPr lang="zh-CN" altLang="en-US" dirty="0"/>
              <a:t>单击此处编辑母版标题样式</a:t>
            </a:r>
            <a:endParaRPr lang="zh-CN" altLang="en-US" dirty="0"/>
          </a:p>
        </p:txBody>
      </p:sp>
      <p:sp>
        <p:nvSpPr>
          <p:cNvPr id="8" name="Shape 4"/>
          <p:cNvSpPr/>
          <p:nvPr userDrawn="1"/>
        </p:nvSpPr>
        <p:spPr>
          <a:xfrm>
            <a:off x="0" y="781574"/>
            <a:ext cx="12191999" cy="45887"/>
          </a:xfrm>
          <a:prstGeom prst="rect">
            <a:avLst/>
          </a:prstGeom>
          <a:solidFill>
            <a:schemeClr val="accent1">
              <a:lumMod val="75000"/>
            </a:schemeClr>
          </a:solidFill>
          <a:ln w="12700">
            <a:miter lim="400000"/>
          </a:ln>
        </p:spPr>
        <p:txBody>
          <a:bodyPr lIns="0" tIns="0" rIns="0" bIns="0"/>
          <a:lstStyle/>
          <a:p>
            <a:pPr lvl="0" algn="r">
              <a:defRPr sz="1800">
                <a:latin typeface="Arial" panose="020B0604020202020204"/>
                <a:ea typeface="Arial" panose="020B0604020202020204"/>
                <a:cs typeface="Arial" panose="020B0604020202020204"/>
                <a:sym typeface="Arial" panose="020B0604020202020204"/>
              </a:defRPr>
            </a:pPr>
            <a:endParaRPr sz="240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cxnSp>
        <p:nvCxnSpPr>
          <p:cNvPr id="3" name="直接连接符 2"/>
          <p:cNvCxnSpPr/>
          <p:nvPr userDrawn="1"/>
        </p:nvCxnSpPr>
        <p:spPr>
          <a:xfrm flipV="1">
            <a:off x="-3" y="718381"/>
            <a:ext cx="12192003" cy="33181"/>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userDrawn="1"/>
        </p:nvPicPr>
        <p:blipFill>
          <a:blip r:embed="rId2" cstate="print"/>
          <a:stretch>
            <a:fillRect/>
          </a:stretch>
        </p:blipFill>
        <p:spPr>
          <a:xfrm>
            <a:off x="9288883" y="87682"/>
            <a:ext cx="2903117" cy="540846"/>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1117600" y="6356350"/>
            <a:ext cx="36576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5EAC99B-C92D-451D-B445-5A4B47CA56E7}"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0" y="139173"/>
            <a:ext cx="12192000" cy="585370"/>
          </a:xfrm>
          <a:prstGeom prst="rect">
            <a:avLst/>
          </a:prstGeom>
        </p:spPr>
        <p:txBody>
          <a:bodyPr vert="horz" lIns="91440" tIns="45720" rIns="91440" bIns="45720" rtlCol="0" anchor="ctr">
            <a:noAutofit/>
          </a:bodyPr>
          <a:lstStyle/>
          <a:p>
            <a:r>
              <a:rPr lang="zh-CN" altLang="en-US" dirty="0"/>
              <a:t>单击此处编辑母版标题样式</a:t>
            </a:r>
            <a:endParaRPr lang="zh-CN" altLang="en-US" dirty="0"/>
          </a:p>
        </p:txBody>
      </p:sp>
      <p:sp>
        <p:nvSpPr>
          <p:cNvPr id="4" name="页脚占位符 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5" name="灯片编号占位符 4"/>
          <p:cNvSpPr>
            <a:spLocks noGrp="1"/>
          </p:cNvSpPr>
          <p:nvPr>
            <p:ph type="sldNum" sz="quarter" idx="4"/>
          </p:nvPr>
        </p:nvSpPr>
        <p:spPr>
          <a:xfrm>
            <a:off x="9395976" y="6457329"/>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AC99B-C92D-451D-B445-5A4B47CA56E7}"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ctr" defTabSz="914400" rtl="0" eaLnBrk="1" latinLnBrk="0" hangingPunct="1">
        <a:lnSpc>
          <a:spcPct val="90000"/>
        </a:lnSpc>
        <a:spcBef>
          <a:spcPct val="0"/>
        </a:spcBef>
        <a:buNone/>
        <a:defRPr sz="3200" b="1"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269020" y="3909721"/>
            <a:ext cx="6171203" cy="1938020"/>
          </a:xfrm>
          <a:prstGeom prst="rect">
            <a:avLst/>
          </a:prstGeom>
          <a:noFill/>
        </p:spPr>
        <p:txBody>
          <a:bodyPr wrap="square" rtlCol="0">
            <a:spAutoFit/>
          </a:bodyPr>
          <a:lstStyle/>
          <a:p>
            <a:pPr algn="ctr">
              <a:defRPr/>
            </a:pPr>
            <a:endPar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PI</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a:t>
            </a: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                             </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汇报人：</a:t>
            </a:r>
            <a:endPar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endPar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时间：</a:t>
            </a: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           </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年</a:t>
            </a: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       </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月</a:t>
            </a:r>
            <a:r>
              <a:rPr lang="en-US" altLang="zh-CN"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      </a:t>
            </a:r>
            <a:r>
              <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rPr>
              <a:t>日</a:t>
            </a:r>
            <a:endParaRPr lang="zh-CN" altLang="en-US" sz="2000" b="1"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endParaRPr lang="zh-CN" altLang="en-US" sz="2000" b="1" u="sng"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a:p>
            <a:pPr algn="ctr">
              <a:defRPr/>
            </a:pPr>
            <a:endParaRPr lang="zh-CN" altLang="en-US" sz="2000" b="1" u="sng" dirty="0" smtClean="0">
              <a:solidFill>
                <a:srgbClr val="005DA2"/>
              </a:solidFill>
              <a:latin typeface="微软雅黑" panose="020B0503020204020204" pitchFamily="34" charset="-122"/>
              <a:ea typeface="微软雅黑" panose="020B0503020204020204" pitchFamily="34" charset="-122"/>
              <a:cs typeface="黑体" panose="02010609060101010101" charset="-122"/>
            </a:endParaRPr>
          </a:p>
        </p:txBody>
      </p:sp>
      <p:sp>
        <p:nvSpPr>
          <p:cNvPr id="7" name="矩形 6"/>
          <p:cNvSpPr/>
          <p:nvPr/>
        </p:nvSpPr>
        <p:spPr>
          <a:xfrm>
            <a:off x="3558537" y="1406657"/>
            <a:ext cx="5074920" cy="1352550"/>
          </a:xfrm>
          <a:prstGeom prst="rect">
            <a:avLst/>
          </a:prstGeom>
          <a:noFill/>
        </p:spPr>
        <p:txBody>
          <a:bodyPr wrap="none" lIns="121920" tIns="60960" rIns="121920" bIns="60960">
            <a:spAutoFit/>
          </a:bodyPr>
          <a:lstStyle/>
          <a:p>
            <a:pPr algn="ctr"/>
            <a:r>
              <a:rPr lang="zh-CN" altLang="en-US" sz="8000" b="1" spc="1510" dirty="0">
                <a:ln w="9525">
                  <a:solidFill>
                    <a:schemeClr val="bg1"/>
                  </a:solidFill>
                  <a:prstDash val="solid"/>
                </a:ln>
                <a:solidFill>
                  <a:srgbClr val="133351"/>
                </a:solidFill>
                <a:latin typeface="微软雅黑" panose="020B0503020204020204" pitchFamily="34" charset="-122"/>
                <a:ea typeface="微软雅黑" panose="020B0503020204020204" pitchFamily="34" charset="-122"/>
              </a:rPr>
              <a:t>工作汇报</a:t>
            </a:r>
            <a:endParaRPr lang="zh-CN" altLang="en-US" sz="8000" b="1" spc="1510" dirty="0">
              <a:ln w="9525">
                <a:solidFill>
                  <a:schemeClr val="bg1"/>
                </a:solidFill>
                <a:prstDash val="solid"/>
              </a:ln>
              <a:solidFill>
                <a:srgbClr val="133351"/>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3810" y="1032510"/>
            <a:ext cx="12195810" cy="2385060"/>
            <a:chOff x="-6" y="1337"/>
            <a:chExt cx="19206" cy="3756"/>
          </a:xfrm>
        </p:grpSpPr>
        <p:sp>
          <p:nvSpPr>
            <p:cNvPr id="6" name="Rectangle 3"/>
            <p:cNvSpPr/>
            <p:nvPr/>
          </p:nvSpPr>
          <p:spPr>
            <a:xfrm>
              <a:off x="96" y="1337"/>
              <a:ext cx="18971" cy="3757"/>
            </a:xfrm>
            <a:prstGeom prst="rect">
              <a:avLst/>
            </a:prstGeom>
            <a:gradFill>
              <a:gsLst>
                <a:gs pos="20000">
                  <a:srgbClr val="0070C0"/>
                </a:gs>
                <a:gs pos="70000">
                  <a:srgbClr val="00206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5400" b="1" kern="1100" spc="1100" dirty="0">
                  <a:ln w="9525">
                    <a:noFill/>
                    <a:prstDash val="solid"/>
                  </a:ln>
                  <a:solidFill>
                    <a:schemeClr val="bg1"/>
                  </a:solidFill>
                  <a:latin typeface="微软雅黑" panose="020B0503020204020204" pitchFamily="34" charset="-122"/>
                  <a:ea typeface="微软雅黑" panose="020B0503020204020204" pitchFamily="34" charset="-122"/>
                </a:rPr>
                <a:t>项目名称</a:t>
              </a:r>
              <a:endParaRPr lang="zh-CN" altLang="en-US" sz="5400" b="1" kern="1100" spc="1100" dirty="0">
                <a:ln w="9525">
                  <a:noFill/>
                  <a:prstDash val="solid"/>
                </a:ln>
                <a:solidFill>
                  <a:schemeClr val="bg1"/>
                </a:solidFill>
                <a:latin typeface="微软雅黑" panose="020B0503020204020204" pitchFamily="34" charset="-122"/>
                <a:ea typeface="微软雅黑" panose="020B0503020204020204" pitchFamily="34" charset="-122"/>
              </a:endParaRPr>
            </a:p>
          </p:txBody>
        </p:sp>
        <p:cxnSp>
          <p:nvCxnSpPr>
            <p:cNvPr id="8" name="Straight Connector 5"/>
            <p:cNvCxnSpPr/>
            <p:nvPr/>
          </p:nvCxnSpPr>
          <p:spPr>
            <a:xfrm>
              <a:off x="0" y="4846"/>
              <a:ext cx="192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5"/>
            <p:cNvCxnSpPr/>
            <p:nvPr/>
          </p:nvCxnSpPr>
          <p:spPr>
            <a:xfrm>
              <a:off x="0" y="1629"/>
              <a:ext cx="192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5"/>
            <p:cNvCxnSpPr/>
            <p:nvPr/>
          </p:nvCxnSpPr>
          <p:spPr>
            <a:xfrm>
              <a:off x="0" y="1956"/>
              <a:ext cx="192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5"/>
            <p:cNvCxnSpPr/>
            <p:nvPr/>
          </p:nvCxnSpPr>
          <p:spPr>
            <a:xfrm>
              <a:off x="-6" y="4494"/>
              <a:ext cx="192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 name="矩形 3"/>
          <p:cNvSpPr/>
          <p:nvPr/>
        </p:nvSpPr>
        <p:spPr>
          <a:xfrm>
            <a:off x="567690" y="302895"/>
            <a:ext cx="1640840" cy="551180"/>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zh-CN" altLang="en-US" sz="2400" b="1"/>
              <a:t>结题报告</a:t>
            </a:r>
            <a:endParaRPr lang="zh-CN" altLang="en-US" sz="2400" b="1"/>
          </a:p>
        </p:txBody>
      </p:sp>
      <p:pic>
        <p:nvPicPr>
          <p:cNvPr id="5" name="Picture 2" descr="F:\院徽院标\贵州医科大学附属金阳医院.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354908" y="247750"/>
            <a:ext cx="4175787" cy="6570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6"/>
          <p:cNvSpPr txBox="1"/>
          <p:nvPr/>
        </p:nvSpPr>
        <p:spPr>
          <a:xfrm>
            <a:off x="1848168" y="980758"/>
            <a:ext cx="8018463" cy="768350"/>
          </a:xfrm>
          <a:prstGeom prst="rect">
            <a:avLst/>
          </a:prstGeom>
          <a:noFill/>
        </p:spPr>
        <p:txBody>
          <a:bodyPr>
            <a:spAutoFit/>
          </a:bodyPr>
          <a:lstStyle>
            <a:defPPr>
              <a:defRPr lang="zh-CN"/>
            </a:defPPr>
            <a:lvl1pPr>
              <a:defRPr sz="2400" b="1">
                <a:solidFill>
                  <a:schemeClr val="tx1">
                    <a:lumMod val="75000"/>
                    <a:lumOff val="25000"/>
                  </a:schemeClr>
                </a:solidFill>
                <a:effectLst>
                  <a:outerShdw blurRad="381000" dist="38100" dir="2700000" algn="tl">
                    <a:srgbClr val="000000">
                      <a:alpha val="20000"/>
                    </a:srgbClr>
                  </a:outerShdw>
                </a:effectLst>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US" altLang="zh-CN" sz="2800" b="1" i="0" u="none" strike="noStrike" kern="1200" cap="none" spc="100" normalizeH="0" baseline="0" noProof="1">
                <a:ln>
                  <a:noFill/>
                </a:ln>
                <a:solidFill>
                  <a:srgbClr val="C00000"/>
                </a:solidFill>
                <a:effectLst>
                  <a:outerShdw blurRad="381000" dist="38100" dir="2700000" algn="tl">
                    <a:srgbClr val="000000">
                      <a:alpha val="20000"/>
                    </a:srgbClr>
                  </a:outerShdw>
                </a:effectLst>
                <a:uLnTx/>
                <a:uFillTx/>
                <a:latin typeface="微软雅黑" panose="020B0503020204020204" pitchFamily="34" charset="-122"/>
                <a:ea typeface="微软雅黑" panose="020B0503020204020204" pitchFamily="34" charset="-122"/>
                <a:cs typeface="+mn-cs"/>
                <a:sym typeface="+mn-ea"/>
              </a:rPr>
              <a:t>                         </a:t>
            </a:r>
            <a:r>
              <a:rPr kumimoji="0" lang="zh-CN" altLang="en-US" sz="4400" b="1" i="0" u="none" strike="noStrike" kern="1200" cap="none" spc="100" normalizeH="0" baseline="0" noProof="1">
                <a:ln>
                  <a:noFill/>
                </a:ln>
                <a:solidFill>
                  <a:srgbClr val="C00000"/>
                </a:solidFill>
                <a:effectLst>
                  <a:outerShdw blurRad="381000" dist="38100" dir="2700000" algn="tl">
                    <a:srgbClr val="000000">
                      <a:alpha val="20000"/>
                    </a:srgbClr>
                  </a:outerShdw>
                </a:effectLst>
                <a:uLnTx/>
                <a:uFillTx/>
                <a:latin typeface="微软雅黑" panose="020B0503020204020204" pitchFamily="34" charset="-122"/>
                <a:ea typeface="微软雅黑" panose="020B0503020204020204" pitchFamily="34" charset="-122"/>
                <a:cs typeface="+mn-cs"/>
                <a:sym typeface="+mn-ea"/>
              </a:rPr>
              <a:t>感谢倾听！</a:t>
            </a:r>
            <a:endParaRPr kumimoji="0" lang="zh-CN" altLang="en-US" sz="4400" b="1" i="0" u="none" strike="noStrike" kern="1200" cap="none" spc="100" normalizeH="0" baseline="0" noProof="1">
              <a:ln>
                <a:noFill/>
              </a:ln>
              <a:solidFill>
                <a:srgbClr val="C00000"/>
              </a:solidFill>
              <a:effectLst>
                <a:outerShdw blurRad="381000" dist="38100" dir="2700000" algn="tl">
                  <a:srgbClr val="000000">
                    <a:alpha val="20000"/>
                  </a:srgbClr>
                </a:outerShdw>
              </a:effectLst>
              <a:uLnTx/>
              <a:uFillTx/>
              <a:latin typeface="微软雅黑" panose="020B0503020204020204" pitchFamily="34" charset="-122"/>
              <a:ea typeface="微软雅黑" panose="020B0503020204020204" pitchFamily="34" charset="-122"/>
              <a:cs typeface="+mn-cs"/>
              <a:sym typeface="+mn-ea"/>
            </a:endParaRPr>
          </a:p>
        </p:txBody>
      </p:sp>
      <p:pic>
        <p:nvPicPr>
          <p:cNvPr id="3" name="图片 2"/>
          <p:cNvPicPr>
            <a:picLocks noChangeAspect="1"/>
          </p:cNvPicPr>
          <p:nvPr/>
        </p:nvPicPr>
        <p:blipFill>
          <a:blip r:embed="rId1"/>
          <a:stretch>
            <a:fillRect/>
          </a:stretch>
        </p:blipFill>
        <p:spPr>
          <a:xfrm>
            <a:off x="2567940" y="2060575"/>
            <a:ext cx="6929755" cy="414464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r>
              <a:rPr lang="zh-CN" altLang="en-US">
                <a:sym typeface="+mn-ea"/>
              </a:rPr>
              <a:t>项目基本信息</a:t>
            </a:r>
            <a:endParaRPr lang="zh-CN" altLang="en-US"/>
          </a:p>
        </p:txBody>
      </p:sp>
      <p:sp>
        <p:nvSpPr>
          <p:cNvPr id="2" name="文本框 1"/>
          <p:cNvSpPr txBox="1"/>
          <p:nvPr/>
        </p:nvSpPr>
        <p:spPr>
          <a:xfrm>
            <a:off x="1003300" y="1324610"/>
            <a:ext cx="10742930" cy="4815840"/>
          </a:xfrm>
          <a:prstGeom prst="rect">
            <a:avLst/>
          </a:prstGeom>
          <a:noFill/>
        </p:spPr>
        <p:txBody>
          <a:bodyPr wrap="square" rtlCol="0" anchor="t">
            <a:spAutoFit/>
          </a:bodyPr>
          <a:lstStyle/>
          <a:p>
            <a:pPr algn="l">
              <a:lnSpc>
                <a:spcPct val="160000"/>
              </a:lnSpc>
            </a:pPr>
            <a:r>
              <a:rPr lang="zh-CN" altLang="en-US" sz="2400">
                <a:sym typeface="+mn-ea"/>
              </a:rPr>
              <a:t>项目名称：</a:t>
            </a:r>
            <a:endParaRPr lang="zh-CN" altLang="en-US" sz="2400"/>
          </a:p>
          <a:p>
            <a:pPr>
              <a:lnSpc>
                <a:spcPct val="160000"/>
              </a:lnSpc>
            </a:pPr>
            <a:r>
              <a:rPr lang="zh-CN" altLang="en-US" sz="2400">
                <a:sym typeface="+mn-ea"/>
              </a:rPr>
              <a:t>试验分期（适用于注册试验）：</a:t>
            </a:r>
            <a:endParaRPr lang="zh-CN" altLang="en-US" sz="2400">
              <a:sym typeface="+mn-ea"/>
            </a:endParaRPr>
          </a:p>
          <a:p>
            <a:pPr>
              <a:lnSpc>
                <a:spcPct val="160000"/>
              </a:lnSpc>
            </a:pPr>
            <a:r>
              <a:rPr lang="zh-CN" altLang="en-US" sz="2400">
                <a:sym typeface="+mn-ea"/>
              </a:rPr>
              <a:t>申办者</a:t>
            </a:r>
            <a:r>
              <a:rPr lang="en-US" altLang="zh-CN" sz="2400">
                <a:sym typeface="+mn-ea"/>
              </a:rPr>
              <a:t>/</a:t>
            </a:r>
            <a:r>
              <a:rPr lang="zh-CN" altLang="en-US" sz="2400">
                <a:sym typeface="+mn-ea"/>
              </a:rPr>
              <a:t>发起人：</a:t>
            </a:r>
            <a:r>
              <a:rPr lang="zh-CN" altLang="en-US" sz="2400">
                <a:sym typeface="Wingdings 2" panose="05020102010507070707" charset="0"/>
              </a:rPr>
              <a:t></a:t>
            </a:r>
            <a:r>
              <a:rPr lang="en-US" altLang="zh-CN" sz="2400">
                <a:sym typeface="+mn-ea"/>
              </a:rPr>
              <a:t>NMPA  </a:t>
            </a:r>
            <a:r>
              <a:rPr lang="en-US" altLang="zh-CN" sz="2400">
                <a:sym typeface="Wingdings 2" panose="05020102010507070707" charset="0"/>
              </a:rPr>
              <a:t></a:t>
            </a:r>
            <a:r>
              <a:rPr lang="zh-CN" altLang="en-US" sz="2400">
                <a:sym typeface="Wingdings 2" panose="05020102010507070707" charset="0"/>
              </a:rPr>
              <a:t>基金（</a:t>
            </a:r>
            <a:r>
              <a:rPr lang="zh-CN" altLang="en-US" sz="2400" u="sng">
                <a:sym typeface="Wingdings 2" panose="05020102010507070707" charset="0"/>
              </a:rPr>
              <a:t>名称</a:t>
            </a:r>
            <a:r>
              <a:rPr lang="zh-CN" altLang="en-US" sz="2400">
                <a:sym typeface="Wingdings 2" panose="05020102010507070707" charset="0"/>
              </a:rPr>
              <a:t>）</a:t>
            </a:r>
            <a:r>
              <a:rPr lang="en-US" altLang="zh-CN" sz="2400">
                <a:sym typeface="Wingdings 2" panose="05020102010507070707" charset="0"/>
              </a:rPr>
              <a:t></a:t>
            </a:r>
            <a:r>
              <a:rPr lang="zh-CN" altLang="en-US" sz="2400">
                <a:sym typeface="Wingdings 2" panose="05020102010507070707" charset="0"/>
              </a:rPr>
              <a:t>研究者</a:t>
            </a:r>
            <a:endParaRPr lang="zh-CN" altLang="en-US" sz="2400">
              <a:sym typeface="+mn-ea"/>
            </a:endParaRPr>
          </a:p>
          <a:p>
            <a:pPr>
              <a:lnSpc>
                <a:spcPct val="160000"/>
              </a:lnSpc>
            </a:pPr>
            <a:r>
              <a:rPr lang="zh-CN" altLang="en-US" sz="2400">
                <a:sym typeface="+mn-ea"/>
              </a:rPr>
              <a:t>组长单位：</a:t>
            </a:r>
            <a:endParaRPr lang="zh-CN" altLang="en-US" sz="2400">
              <a:sym typeface="+mn-ea"/>
            </a:endParaRPr>
          </a:p>
          <a:p>
            <a:pPr>
              <a:lnSpc>
                <a:spcPct val="16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mn-ea"/>
              </a:rPr>
              <a:t>CRO</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6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是否涉及遗传办申请：</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是</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行政审批</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备案</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时间：</a:t>
            </a:r>
            <a:r>
              <a:rPr lang="en-US" altLang="zh-CN" sz="2400" u="sng">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Wingdings 2" panose="05020102010507070707" charset="0"/>
              </a:rPr>
              <a:t>）否</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60000"/>
              </a:lnSpc>
            </a:pPr>
            <a:r>
              <a:rPr lang="zh-CN" altLang="en-US" sz="2400">
                <a:sym typeface="+mn-ea"/>
              </a:rPr>
              <a:t>研究中心：贵阳市第二人民医院</a:t>
            </a:r>
            <a:r>
              <a:rPr lang="en-US" altLang="zh-CN" sz="2400">
                <a:sym typeface="+mn-ea"/>
              </a:rPr>
              <a:t>   </a:t>
            </a:r>
            <a:r>
              <a:rPr lang="en-US" sz="2400">
                <a:sym typeface="+mn-ea"/>
              </a:rPr>
              <a:t>XXXX</a:t>
            </a:r>
            <a:r>
              <a:rPr lang="zh-CN" altLang="en-US" sz="2400">
                <a:sym typeface="+mn-ea"/>
              </a:rPr>
              <a:t>科</a:t>
            </a:r>
            <a:endParaRPr lang="zh-CN" altLang="en-US" sz="2400">
              <a:sym typeface="+mn-ea"/>
            </a:endParaRPr>
          </a:p>
          <a:p>
            <a:pPr>
              <a:lnSpc>
                <a:spcPct val="160000"/>
              </a:lnSpc>
            </a:pPr>
            <a:r>
              <a:rPr lang="zh-CN" altLang="en-US" sz="2400">
                <a:sym typeface="+mn-ea"/>
              </a:rPr>
              <a:t>主要研究者：</a:t>
            </a:r>
            <a:endParaRPr lang="zh-CN" altLang="en-US" sz="2400">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伦理审查情况</a:t>
            </a:r>
            <a:endParaRPr lang="zh-CN" altLang="en-US"/>
          </a:p>
        </p:txBody>
      </p:sp>
      <p:graphicFrame>
        <p:nvGraphicFramePr>
          <p:cNvPr id="3" name="表格 2"/>
          <p:cNvGraphicFramePr/>
          <p:nvPr>
            <p:custDataLst>
              <p:tags r:id="rId1"/>
            </p:custDataLst>
          </p:nvPr>
        </p:nvGraphicFramePr>
        <p:xfrm>
          <a:off x="1769110" y="1317625"/>
          <a:ext cx="8764651" cy="3703320"/>
        </p:xfrm>
        <a:graphic>
          <a:graphicData uri="http://schemas.openxmlformats.org/drawingml/2006/table">
            <a:tbl>
              <a:tblPr firstRow="1" bandRow="1">
                <a:tableStyleId>{5C22544A-7EE6-4342-B048-85BDC9FD1C3A}</a:tableStyleId>
              </a:tblPr>
              <a:tblGrid>
                <a:gridCol w="1938655"/>
                <a:gridCol w="1706880"/>
                <a:gridCol w="1706118"/>
                <a:gridCol w="1706880"/>
                <a:gridCol w="1706118"/>
              </a:tblGrid>
              <a:tr h="650875">
                <a:tc>
                  <a:txBody>
                    <a:bodyPr/>
                    <a:lstStyle/>
                    <a:p>
                      <a:pPr>
                        <a:buNone/>
                      </a:pPr>
                      <a:r>
                        <a:rPr lang="zh-CN" altLang="en-US"/>
                        <a:t>涉及文件</a:t>
                      </a:r>
                      <a:endParaRPr lang="zh-CN" altLang="en-US"/>
                    </a:p>
                  </a:txBody>
                  <a:tcPr/>
                </a:tc>
                <a:tc>
                  <a:txBody>
                    <a:bodyPr/>
                    <a:lstStyle/>
                    <a:p>
                      <a:pPr>
                        <a:buNone/>
                      </a:pPr>
                      <a:r>
                        <a:rPr lang="zh-CN" altLang="en-US"/>
                        <a:t>提交审查时间</a:t>
                      </a:r>
                      <a:endParaRPr lang="zh-CN" altLang="en-US"/>
                    </a:p>
                  </a:txBody>
                  <a:tcPr/>
                </a:tc>
                <a:tc>
                  <a:txBody>
                    <a:bodyPr/>
                    <a:lstStyle/>
                    <a:p>
                      <a:pPr>
                        <a:buNone/>
                      </a:pPr>
                      <a:r>
                        <a:rPr lang="zh-CN" altLang="en-US"/>
                        <a:t>审查时间</a:t>
                      </a:r>
                      <a:endParaRPr lang="zh-CN" altLang="en-US"/>
                    </a:p>
                  </a:txBody>
                  <a:tcPr/>
                </a:tc>
                <a:tc>
                  <a:txBody>
                    <a:bodyPr/>
                    <a:lstStyle/>
                    <a:p>
                      <a:pPr>
                        <a:buNone/>
                      </a:pPr>
                      <a:r>
                        <a:rPr lang="zh-CN" altLang="en-US"/>
                        <a:t>审查方式</a:t>
                      </a:r>
                      <a:endParaRPr lang="zh-CN" altLang="en-US"/>
                    </a:p>
                  </a:txBody>
                  <a:tcPr/>
                </a:tc>
                <a:tc>
                  <a:txBody>
                    <a:bodyPr/>
                    <a:lstStyle/>
                    <a:p>
                      <a:pPr>
                        <a:buNone/>
                      </a:pPr>
                      <a:r>
                        <a:rPr lang="zh-CN" altLang="en-US" sz="1800">
                          <a:sym typeface="+mn-ea"/>
                        </a:rPr>
                        <a:t>批件时间</a:t>
                      </a:r>
                      <a:endParaRPr lang="zh-CN" altLang="en-US"/>
                    </a:p>
                  </a:txBody>
                  <a:tcPr/>
                </a:tc>
              </a:tr>
              <a:tr h="452755">
                <a:tc>
                  <a:txBody>
                    <a:bodyPr/>
                    <a:lstStyle/>
                    <a:p>
                      <a:pPr>
                        <a:buNone/>
                      </a:pPr>
                      <a:r>
                        <a:rPr lang="zh-CN"/>
                        <a:t>初审</a:t>
                      </a:r>
                      <a:endParaRPr 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461645">
                <a:tc>
                  <a:txBody>
                    <a:bodyPr/>
                    <a:lstStyle/>
                    <a:p>
                      <a:pPr>
                        <a:buNone/>
                      </a:pPr>
                      <a:r>
                        <a:rPr lang="zh-CN"/>
                        <a:t>修正案审查</a:t>
                      </a:r>
                      <a:endParaRPr lang="en-US" alt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427355">
                <a:tc>
                  <a:txBody>
                    <a:bodyPr/>
                    <a:lstStyle/>
                    <a:p>
                      <a:pPr>
                        <a:buNone/>
                      </a:pPr>
                      <a:r>
                        <a:rPr lang="zh-CN"/>
                        <a:t>第一次跟踪审查</a:t>
                      </a:r>
                      <a:endParaRPr lang="zh-CN"/>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479425">
                <a:tc>
                  <a:txBody>
                    <a:bodyPr/>
                    <a:lstStyle/>
                    <a:p>
                      <a:pPr>
                        <a:buNone/>
                      </a:pPr>
                      <a:r>
                        <a:rPr lang="zh-CN" sz="1800">
                          <a:sym typeface="+mn-ea"/>
                        </a:rPr>
                        <a:t>第</a:t>
                      </a:r>
                      <a:r>
                        <a:rPr lang="en-US" altLang="zh-CN" sz="1800">
                          <a:sym typeface="+mn-ea"/>
                        </a:rPr>
                        <a:t>X</a:t>
                      </a:r>
                      <a:r>
                        <a:rPr lang="zh-CN" sz="1800">
                          <a:sym typeface="+mn-ea"/>
                        </a:rPr>
                        <a:t>次跟踪审查</a:t>
                      </a: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479425">
                <a:tc>
                  <a:txBody>
                    <a:bodyPr/>
                    <a:lstStyle/>
                    <a:p>
                      <a:pPr>
                        <a:buNone/>
                      </a:pPr>
                      <a:r>
                        <a:rPr lang="en-US" altLang="zh-CN"/>
                        <a:t>SAE/SUSAR</a:t>
                      </a:r>
                      <a:r>
                        <a:rPr lang="zh-CN" altLang="en-US"/>
                        <a:t>审查</a:t>
                      </a: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375920">
                <a:tc>
                  <a:txBody>
                    <a:bodyPr/>
                    <a:lstStyle/>
                    <a:p>
                      <a:pPr>
                        <a:buNone/>
                      </a:pPr>
                      <a:r>
                        <a:rPr lang="en-US" altLang="zh-CN"/>
                        <a:t>PV/PD</a:t>
                      </a:r>
                      <a:r>
                        <a:rPr lang="zh-CN" altLang="en-US"/>
                        <a:t>审查</a:t>
                      </a: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r h="375920">
                <a:tc>
                  <a:txBody>
                    <a:bodyPr/>
                    <a:lstStyle/>
                    <a:p>
                      <a:pPr>
                        <a:buNone/>
                      </a:pPr>
                      <a:r>
                        <a:rPr lang="zh-CN" altLang="en-US"/>
                        <a:t>其他</a:t>
                      </a: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bl>
          </a:graphicData>
        </a:graphic>
      </p:graphicFrame>
      <p:sp>
        <p:nvSpPr>
          <p:cNvPr id="4" name="文本框 3"/>
          <p:cNvSpPr txBox="1"/>
          <p:nvPr/>
        </p:nvSpPr>
        <p:spPr>
          <a:xfrm>
            <a:off x="2732405" y="6085840"/>
            <a:ext cx="6487160" cy="368300"/>
          </a:xfrm>
          <a:prstGeom prst="rect">
            <a:avLst/>
          </a:prstGeom>
          <a:noFill/>
        </p:spPr>
        <p:txBody>
          <a:bodyPr wrap="square" rtlCol="0">
            <a:spAutoFit/>
          </a:bodyPr>
          <a:lstStyle/>
          <a:p>
            <a:r>
              <a:rPr lang="zh-CN" altLang="en-US">
                <a:solidFill>
                  <a:srgbClr val="FF0000"/>
                </a:solidFill>
              </a:rPr>
              <a:t>注：根据实际修改情况填写，不适用的可删除。</a:t>
            </a:r>
            <a:endParaRPr lang="zh-CN" altLang="en-US">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本中心项目完成情况</a:t>
            </a:r>
            <a:endParaRPr lang="zh-CN" altLang="en-US"/>
          </a:p>
        </p:txBody>
      </p:sp>
      <p:sp>
        <p:nvSpPr>
          <p:cNvPr id="100" name="文本框 99"/>
          <p:cNvSpPr txBox="1"/>
          <p:nvPr/>
        </p:nvSpPr>
        <p:spPr>
          <a:xfrm>
            <a:off x="937895" y="1224280"/>
            <a:ext cx="9369425" cy="5877560"/>
          </a:xfrm>
          <a:prstGeom prst="rect">
            <a:avLst/>
          </a:prstGeom>
          <a:noFill/>
          <a:ln w="9525">
            <a:noFill/>
          </a:ln>
        </p:spPr>
        <p:txBody>
          <a:bodyPr wrap="square">
            <a:spAutoFit/>
          </a:bodyPr>
          <a:lstStyle/>
          <a:p>
            <a:pPr marL="342900" indent="-342900" fontAlgn="auto">
              <a:lnSpc>
                <a:spcPct val="150000"/>
              </a:lnSpc>
              <a:spcAft>
                <a:spcPts val="600"/>
              </a:spcAft>
              <a:buFont typeface="Wingdings" panose="05000000000000000000" charset="0"/>
              <a:buChar char="n"/>
            </a:pPr>
            <a:r>
              <a:rPr lang="zh-CN" sz="2400" b="0">
                <a:latin typeface="微软雅黑" panose="020B0503020204020204" pitchFamily="34" charset="-122"/>
                <a:ea typeface="微软雅黑" panose="020B0503020204020204" pitchFamily="34" charset="-122"/>
                <a:cs typeface="微软雅黑" panose="020B0503020204020204" pitchFamily="34" charset="-122"/>
              </a:rPr>
              <a:t>合同例数：</a:t>
            </a:r>
            <a:endParaRPr lang="zh-CN" sz="2400" b="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150000"/>
              </a:lnSpc>
              <a:spcAft>
                <a:spcPts val="600"/>
              </a:spcAft>
              <a:buFont typeface="Wingdings" panose="05000000000000000000" charset="0"/>
              <a:buChar char="n"/>
            </a:pPr>
            <a:r>
              <a:rPr lang="zh-CN" sz="2400" b="0">
                <a:latin typeface="微软雅黑" panose="020B0503020204020204" pitchFamily="34" charset="-122"/>
                <a:ea typeface="微软雅黑" panose="020B0503020204020204" pitchFamily="34" charset="-122"/>
                <a:cs typeface="微软雅黑" panose="020B0503020204020204" pitchFamily="34" charset="-122"/>
              </a:rPr>
              <a:t>实际入组例数：</a:t>
            </a:r>
            <a:r>
              <a:rPr lang="en-US" altLang="zh-CN" sz="2400" b="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b="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150000"/>
              </a:lnSpc>
              <a:spcAft>
                <a:spcPts val="600"/>
              </a:spcAft>
              <a:buFont typeface="Wingdings" panose="05000000000000000000" charset="0"/>
              <a:buChar char="n"/>
            </a:pPr>
            <a:r>
              <a:rPr lang="zh-CN" altLang="en-US" sz="2400" b="0">
                <a:latin typeface="微软雅黑" panose="020B0503020204020204" pitchFamily="34" charset="-122"/>
                <a:ea typeface="微软雅黑" panose="020B0503020204020204" pitchFamily="34" charset="-122"/>
                <a:cs typeface="微软雅黑" panose="020B0503020204020204" pitchFamily="34" charset="-122"/>
              </a:rPr>
              <a:t>是否补充协议：</a:t>
            </a:r>
            <a:r>
              <a:rPr lang="en-US" altLang="zh-CN" sz="2400">
                <a:sym typeface="Wingdings 2" panose="05020102010507070707" charset="0"/>
              </a:rPr>
              <a:t></a:t>
            </a:r>
            <a:r>
              <a:rPr lang="zh-CN" altLang="en-US" sz="2400">
                <a:sym typeface="+mn-ea"/>
              </a:rPr>
              <a:t>是</a:t>
            </a:r>
            <a:r>
              <a:rPr lang="en-US" altLang="zh-CN" sz="2400">
                <a:sym typeface="+mn-ea"/>
              </a:rPr>
              <a:t>   </a:t>
            </a:r>
            <a:r>
              <a:rPr lang="en-US" altLang="zh-CN" sz="2400">
                <a:sym typeface="Wingdings 2" panose="05020102010507070707" charset="0"/>
              </a:rPr>
              <a:t></a:t>
            </a:r>
            <a:r>
              <a:rPr lang="zh-CN" altLang="en-US" sz="2400">
                <a:sym typeface="+mn-ea"/>
              </a:rPr>
              <a:t>否</a:t>
            </a:r>
            <a:endParaRPr lang="zh-CN" sz="2400" b="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150000"/>
              </a:lnSpc>
              <a:spcAft>
                <a:spcPts val="600"/>
              </a:spcAft>
              <a:buFont typeface="Wingdings" panose="05000000000000000000" charset="0"/>
              <a:buChar char="n"/>
            </a:pPr>
            <a:r>
              <a:rPr lang="zh-CN" sz="2400" b="0">
                <a:latin typeface="微软雅黑" panose="020B0503020204020204" pitchFamily="34" charset="-122"/>
                <a:ea typeface="微软雅黑" panose="020B0503020204020204" pitchFamily="34" charset="-122"/>
                <a:cs typeface="微软雅黑" panose="020B0503020204020204" pitchFamily="34" charset="-122"/>
              </a:rPr>
              <a:t>第一例受试者入组时间：</a:t>
            </a:r>
            <a:endParaRPr lang="zh-CN" sz="2400" b="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fontAlgn="auto">
              <a:lnSpc>
                <a:spcPct val="150000"/>
              </a:lnSpc>
              <a:spcAft>
                <a:spcPts val="600"/>
              </a:spcAft>
              <a:buFont typeface="Wingdings" panose="05000000000000000000" charset="0"/>
              <a:buChar char="n"/>
            </a:pP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本中心筛选例数：</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800100" lvl="1" indent="-342900" fontAlgn="auto">
              <a:lnSpc>
                <a:spcPct val="150000"/>
              </a:lnSpc>
              <a:spcAft>
                <a:spcPts val="600"/>
              </a:spcAft>
              <a:buFont typeface="Wingdings" panose="05000000000000000000" charset="0"/>
              <a:buChar char="n"/>
            </a:pP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完成例数：</a:t>
            </a: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fontAlgn="auto">
              <a:lnSpc>
                <a:spcPct val="150000"/>
              </a:lnSpc>
              <a:spcAft>
                <a:spcPts val="600"/>
              </a:spcAft>
              <a:buFont typeface="Wingdings" panose="05000000000000000000" charset="0"/>
              <a:buChar char="n"/>
            </a:pP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脱落例数：</a:t>
            </a:r>
            <a:endParaRPr lang="zh-CN" sz="2400" b="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150000"/>
              </a:lnSpc>
              <a:spcAft>
                <a:spcPts val="600"/>
              </a:spcAft>
              <a:buFont typeface="Wingdings" panose="05000000000000000000" charset="0"/>
              <a:buChar char="n"/>
            </a:pPr>
            <a:r>
              <a:rPr lang="zh-CN" altLang="en-US" sz="2400" b="0">
                <a:latin typeface="微软雅黑" panose="020B0503020204020204" pitchFamily="34" charset="-122"/>
                <a:ea typeface="微软雅黑" panose="020B0503020204020204" pitchFamily="34" charset="-122"/>
                <a:cs typeface="微软雅黑" panose="020B0503020204020204" pitchFamily="34" charset="-122"/>
              </a:rPr>
              <a:t>最后一例受试者完成访视时间：</a:t>
            </a: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fontAlgn="auto">
              <a:lnSpc>
                <a:spcPct val="200000"/>
              </a:lnSpc>
              <a:spcAft>
                <a:spcPts val="600"/>
              </a:spcAft>
              <a:buFont typeface="Wingdings" panose="05000000000000000000" charset="0"/>
              <a:buChar char="n"/>
            </a:pP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研究</a:t>
            </a:r>
            <a:r>
              <a:rPr lang="en-US" altLang="zh-CN">
                <a:sym typeface="+mn-ea"/>
              </a:rPr>
              <a:t>/</a:t>
            </a:r>
            <a:r>
              <a:rPr lang="zh-CN" altLang="en-US">
                <a:sym typeface="+mn-ea"/>
              </a:rPr>
              <a:t>试验期间各合作方及人员变更情况</a:t>
            </a:r>
            <a:endParaRPr lang="zh-CN" altLang="en-US"/>
          </a:p>
        </p:txBody>
      </p:sp>
      <p:graphicFrame>
        <p:nvGraphicFramePr>
          <p:cNvPr id="3" name="表格 2"/>
          <p:cNvGraphicFramePr/>
          <p:nvPr>
            <p:custDataLst>
              <p:tags r:id="rId1"/>
            </p:custDataLst>
          </p:nvPr>
        </p:nvGraphicFramePr>
        <p:xfrm>
          <a:off x="1245235" y="2667000"/>
          <a:ext cx="9601200" cy="3048000"/>
        </p:xfrm>
        <a:graphic>
          <a:graphicData uri="http://schemas.openxmlformats.org/drawingml/2006/table">
            <a:tbl>
              <a:tblPr firstRow="1" bandRow="1">
                <a:tableStyleId>{5C22544A-7EE6-4342-B048-85BDC9FD1C3A}</a:tableStyleId>
              </a:tblPr>
              <a:tblGrid>
                <a:gridCol w="1638935"/>
                <a:gridCol w="2144395"/>
                <a:gridCol w="1416050"/>
                <a:gridCol w="2209800"/>
                <a:gridCol w="2192020"/>
              </a:tblGrid>
              <a:tr h="381000">
                <a:tc>
                  <a:txBody>
                    <a:bodyPr/>
                    <a:lstStyle/>
                    <a:p>
                      <a:pPr>
                        <a:buNone/>
                      </a:pPr>
                      <a:r>
                        <a:rPr lang="zh-CN" altLang="en-US"/>
                        <a:t>人员</a:t>
                      </a:r>
                      <a:endParaRPr lang="zh-CN" altLang="en-US"/>
                    </a:p>
                  </a:txBody>
                  <a:tcPr/>
                </a:tc>
                <a:tc>
                  <a:txBody>
                    <a:bodyPr/>
                    <a:lstStyle/>
                    <a:p>
                      <a:pPr>
                        <a:buNone/>
                      </a:pPr>
                      <a:r>
                        <a:rPr lang="zh-CN" altLang="en-US"/>
                        <a:t>授权</a:t>
                      </a:r>
                      <a:r>
                        <a:rPr lang="en-US" altLang="zh-CN"/>
                        <a:t>/</a:t>
                      </a:r>
                      <a:r>
                        <a:rPr lang="zh-CN" altLang="en-US"/>
                        <a:t>取消授权</a:t>
                      </a:r>
                      <a:endParaRPr lang="zh-CN" altLang="en-US"/>
                    </a:p>
                  </a:txBody>
                  <a:tcPr/>
                </a:tc>
                <a:tc>
                  <a:txBody>
                    <a:bodyPr/>
                    <a:lstStyle/>
                    <a:p>
                      <a:pPr>
                        <a:buNone/>
                      </a:pPr>
                      <a:r>
                        <a:rPr lang="zh-CN"/>
                        <a:t>报告机构办</a:t>
                      </a:r>
                      <a:endParaRPr lang="zh-CN"/>
                    </a:p>
                  </a:txBody>
                  <a:tcPr/>
                </a:tc>
                <a:tc>
                  <a:txBody>
                    <a:bodyPr/>
                    <a:lstStyle/>
                    <a:p>
                      <a:pPr>
                        <a:buNone/>
                      </a:pPr>
                      <a:r>
                        <a:rPr lang="zh-CN" altLang="en-US"/>
                        <a:t>伦理审查</a:t>
                      </a:r>
                      <a:endParaRPr lang="zh-CN" altLang="en-US"/>
                    </a:p>
                  </a:txBody>
                  <a:tcPr/>
                </a:tc>
                <a:tc>
                  <a:txBody>
                    <a:bodyPr/>
                    <a:lstStyle/>
                    <a:p>
                      <a:pPr>
                        <a:buNone/>
                      </a:pPr>
                      <a:r>
                        <a:rPr lang="zh-CN"/>
                        <a:t>合同变更</a:t>
                      </a:r>
                      <a:endParaRPr lang="zh-CN"/>
                    </a:p>
                  </a:txBody>
                  <a:tcPr/>
                </a:tc>
              </a:tr>
              <a:tr h="381000">
                <a:tc>
                  <a:txBody>
                    <a:bodyPr/>
                    <a:lstStyle/>
                    <a:p>
                      <a:pPr>
                        <a:buNone/>
                      </a:pPr>
                      <a:r>
                        <a:rPr lang="zh-CN" altLang="en-US"/>
                        <a:t>研究者</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en-US" altLang="zh-CN" sz="1800">
                        <a:sym typeface="Wingdings 2" panose="05020102010507070707" charset="0"/>
                      </a:endParaRPr>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r>
              <a:tr h="381000">
                <a:tc>
                  <a:txBody>
                    <a:bodyPr/>
                    <a:lstStyle/>
                    <a:p>
                      <a:pPr>
                        <a:buNone/>
                      </a:pPr>
                      <a:r>
                        <a:rPr lang="en-US" altLang="zh-CN"/>
                        <a:t>CRA/CRO</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r>
              <a:tr h="381000">
                <a:tc>
                  <a:txBody>
                    <a:bodyPr/>
                    <a:lstStyle/>
                    <a:p>
                      <a:pPr>
                        <a:buNone/>
                      </a:pPr>
                      <a:r>
                        <a:rPr lang="en-US" altLang="zh-CN"/>
                        <a:t>CRC/SMO</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r>
              <a:tr h="381000">
                <a:tc>
                  <a:txBody>
                    <a:bodyPr/>
                    <a:lstStyle/>
                    <a:p>
                      <a:pPr>
                        <a:buNone/>
                      </a:pPr>
                      <a:r>
                        <a:rPr lang="zh-CN" altLang="en-US"/>
                        <a:t>数据管理</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r>
              <a:tr h="381000">
                <a:tc>
                  <a:txBody>
                    <a:bodyPr/>
                    <a:lstStyle/>
                    <a:p>
                      <a:pPr>
                        <a:buNone/>
                      </a:pPr>
                      <a:r>
                        <a:rPr lang="zh-CN" altLang="en-US"/>
                        <a:t>检测单位</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r>
              <a:tr h="381000">
                <a:tc>
                  <a:txBody>
                    <a:bodyPr/>
                    <a:lstStyle/>
                    <a:p>
                      <a:pPr>
                        <a:buNone/>
                      </a:pPr>
                      <a:r>
                        <a:rPr lang="zh-CN" altLang="en-US" sz="1800">
                          <a:sym typeface="+mn-ea"/>
                        </a:rPr>
                        <a:t>第三方支付</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r>
                        <a:rPr lang="en-US" altLang="zh-CN" sz="1800">
                          <a:sym typeface="Wingdings 2" panose="05020102010507070707" charset="0"/>
                        </a:rPr>
                        <a:t>NA</a:t>
                      </a:r>
                      <a:endParaRPr lang="zh-CN" altLang="en-US"/>
                    </a:p>
                  </a:txBody>
                  <a:tcPr/>
                </a:tc>
              </a:tr>
              <a:tr h="381000">
                <a:tc>
                  <a:txBody>
                    <a:bodyPr/>
                    <a:lstStyle/>
                    <a:p>
                      <a:pPr>
                        <a:buNone/>
                      </a:pPr>
                      <a:r>
                        <a:rPr lang="zh-CN" altLang="en-US"/>
                        <a:t>其他</a:t>
                      </a: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c>
                  <a:txBody>
                    <a:bodyPr/>
                    <a:lstStyle/>
                    <a:p>
                      <a:pPr>
                        <a:buNone/>
                      </a:pPr>
                      <a:endParaRPr lang="zh-CN" altLang="en-US"/>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研究</a:t>
            </a:r>
            <a:r>
              <a:rPr lang="en-US" altLang="zh-CN">
                <a:sym typeface="+mn-ea"/>
              </a:rPr>
              <a:t>/</a:t>
            </a:r>
            <a:r>
              <a:rPr lang="zh-CN" altLang="en-US">
                <a:sym typeface="+mn-ea"/>
              </a:rPr>
              <a:t>试验期间遗传资源变更情况</a:t>
            </a:r>
            <a:endParaRPr lang="zh-CN" altLang="en-US"/>
          </a:p>
        </p:txBody>
      </p:sp>
      <p:graphicFrame>
        <p:nvGraphicFramePr>
          <p:cNvPr id="4" name="表格 3"/>
          <p:cNvGraphicFramePr/>
          <p:nvPr>
            <p:custDataLst>
              <p:tags r:id="rId1"/>
            </p:custDataLst>
          </p:nvPr>
        </p:nvGraphicFramePr>
        <p:xfrm>
          <a:off x="1828800" y="2857500"/>
          <a:ext cx="8532495" cy="1143000"/>
        </p:xfrm>
        <a:graphic>
          <a:graphicData uri="http://schemas.openxmlformats.org/drawingml/2006/table">
            <a:tbl>
              <a:tblPr firstRow="1" bandRow="1">
                <a:tableStyleId>{5C22544A-7EE6-4342-B048-85BDC9FD1C3A}</a:tableStyleId>
              </a:tblPr>
              <a:tblGrid>
                <a:gridCol w="2394585"/>
                <a:gridCol w="3293745"/>
                <a:gridCol w="2844165"/>
              </a:tblGrid>
              <a:tr h="381000">
                <a:tc>
                  <a:txBody>
                    <a:bodyPr/>
                    <a:lstStyle/>
                    <a:p>
                      <a:pPr>
                        <a:buNone/>
                      </a:pPr>
                      <a:r>
                        <a:rPr lang="zh-CN" altLang="en-US"/>
                        <a:t>变更情况</a:t>
                      </a:r>
                      <a:endParaRPr lang="zh-CN" altLang="en-US"/>
                    </a:p>
                  </a:txBody>
                  <a:tcPr/>
                </a:tc>
                <a:tc>
                  <a:txBody>
                    <a:bodyPr/>
                    <a:lstStyle/>
                    <a:p>
                      <a:pPr>
                        <a:buNone/>
                      </a:pPr>
                      <a:r>
                        <a:rPr lang="zh-CN" altLang="en-US"/>
                        <a:t>是否获得本机构伦理批件</a:t>
                      </a:r>
                      <a:endParaRPr lang="zh-CN" altLang="en-US"/>
                    </a:p>
                  </a:txBody>
                  <a:tcPr/>
                </a:tc>
                <a:tc>
                  <a:txBody>
                    <a:bodyPr/>
                    <a:lstStyle/>
                    <a:p>
                      <a:pPr>
                        <a:buNone/>
                      </a:pPr>
                      <a:r>
                        <a:rPr lang="zh-CN" altLang="en-US" sz="1800">
                          <a:sym typeface="+mn-ea"/>
                        </a:rPr>
                        <a:t>是否获得遗传办批件</a:t>
                      </a:r>
                      <a:r>
                        <a:rPr lang="en-US" altLang="zh-CN" sz="1800">
                          <a:sym typeface="+mn-ea"/>
                        </a:rPr>
                        <a:t>/</a:t>
                      </a:r>
                      <a:r>
                        <a:rPr lang="zh-CN" altLang="en-US" sz="1800">
                          <a:sym typeface="+mn-ea"/>
                        </a:rPr>
                        <a:t>备案</a:t>
                      </a:r>
                      <a:endParaRPr lang="zh-CN" altLang="en-US"/>
                    </a:p>
                  </a:txBody>
                  <a:tcPr/>
                </a:tc>
              </a:tr>
              <a:tr h="381000">
                <a:tc>
                  <a:txBody>
                    <a:bodyPr/>
                    <a:lstStyle/>
                    <a:p>
                      <a:pPr>
                        <a:buNone/>
                      </a:pPr>
                      <a:r>
                        <a:rPr lang="zh-CN" altLang="en-US"/>
                        <a:t>合作方变更</a:t>
                      </a:r>
                      <a:r>
                        <a:rPr lang="en-US" altLang="zh-CN" b="1" baseline="30000">
                          <a:solidFill>
                            <a:srgbClr val="FF0000"/>
                          </a:solidFill>
                        </a:rPr>
                        <a:t>1</a:t>
                      </a:r>
                      <a:endParaRPr lang="en-US" altLang="zh-CN" b="1" baseline="30000">
                        <a:solidFill>
                          <a:srgbClr val="FF0000"/>
                        </a:solidFill>
                      </a:endParaRPr>
                    </a:p>
                  </a:txBody>
                  <a:tcPr/>
                </a:tc>
                <a:tc>
                  <a:txBody>
                    <a:bodyPr/>
                    <a:lstStyle/>
                    <a:p>
                      <a:pPr>
                        <a:buNone/>
                      </a:pPr>
                      <a:r>
                        <a:rPr lang="en-US" altLang="zh-CN" sz="1800">
                          <a:sym typeface="Wingdings 2" panose="05020102010507070707" charset="0"/>
                        </a:rPr>
                        <a:t></a:t>
                      </a:r>
                      <a:r>
                        <a:rPr lang="zh-CN" altLang="en-US"/>
                        <a:t>是</a:t>
                      </a:r>
                      <a:r>
                        <a:rPr lang="en-US" altLang="zh-CN"/>
                        <a:t>   </a:t>
                      </a:r>
                      <a:r>
                        <a:rPr lang="en-US" altLang="zh-CN" sz="1800">
                          <a:sym typeface="Wingdings 2" panose="05020102010507070707" charset="0"/>
                        </a:rPr>
                        <a:t></a:t>
                      </a:r>
                      <a:r>
                        <a:rPr lang="zh-CN" altLang="en-US"/>
                        <a:t>否</a:t>
                      </a:r>
                      <a:r>
                        <a:rPr lang="en-US" altLang="zh-CN"/>
                        <a:t>  </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endParaRPr lang="zh-CN" altLang="en-US"/>
                    </a:p>
                  </a:txBody>
                  <a:tcPr/>
                </a:tc>
              </a:tr>
              <a:tr h="381000">
                <a:tc>
                  <a:txBody>
                    <a:bodyPr/>
                    <a:lstStyle/>
                    <a:p>
                      <a:pPr>
                        <a:buNone/>
                      </a:pPr>
                      <a:r>
                        <a:rPr lang="zh-CN" altLang="en-US"/>
                        <a:t>采集样本增加</a:t>
                      </a:r>
                      <a:r>
                        <a:rPr lang="en-US" altLang="zh-CN" b="1" baseline="30000">
                          <a:solidFill>
                            <a:srgbClr val="FF0000"/>
                          </a:solidFill>
                        </a:rPr>
                        <a:t>2</a:t>
                      </a:r>
                      <a:endParaRPr lang="en-US" altLang="zh-CN" b="1" baseline="30000">
                        <a:solidFill>
                          <a:srgbClr val="FF0000"/>
                        </a:solidFill>
                      </a:endParaRPr>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r>
                        <a:rPr lang="en-US" altLang="zh-CN" sz="1800">
                          <a:sym typeface="+mn-ea"/>
                        </a:rPr>
                        <a:t> </a:t>
                      </a:r>
                      <a:endParaRPr lang="zh-CN" altLang="en-US"/>
                    </a:p>
                  </a:txBody>
                  <a:tcPr/>
                </a:tc>
              </a:tr>
            </a:tbl>
          </a:graphicData>
        </a:graphic>
      </p:graphicFrame>
      <p:sp>
        <p:nvSpPr>
          <p:cNvPr id="5" name="文本框 4"/>
          <p:cNvSpPr txBox="1"/>
          <p:nvPr/>
        </p:nvSpPr>
        <p:spPr>
          <a:xfrm>
            <a:off x="1918970" y="5283200"/>
            <a:ext cx="8049895" cy="1198880"/>
          </a:xfrm>
          <a:prstGeom prst="rect">
            <a:avLst/>
          </a:prstGeom>
          <a:noFill/>
        </p:spPr>
        <p:txBody>
          <a:bodyPr wrap="square" rtlCol="0">
            <a:spAutoFit/>
          </a:bodyPr>
          <a:lstStyle/>
          <a:p>
            <a:r>
              <a:rPr lang="zh-CN" altLang="en-US">
                <a:solidFill>
                  <a:srgbClr val="FF0000"/>
                </a:solidFill>
              </a:rPr>
              <a:t>注：</a:t>
            </a:r>
            <a:r>
              <a:rPr lang="en-US">
                <a:solidFill>
                  <a:srgbClr val="FF0000"/>
                </a:solidFill>
              </a:rPr>
              <a:t>1.“</a:t>
            </a:r>
            <a:r>
              <a:rPr lang="zh-CN" altLang="en-US">
                <a:solidFill>
                  <a:srgbClr val="FF0000"/>
                </a:solidFill>
              </a:rPr>
              <a:t>合作方变更</a:t>
            </a:r>
            <a:r>
              <a:rPr lang="en-US" altLang="zh-CN">
                <a:solidFill>
                  <a:srgbClr val="FF0000"/>
                </a:solidFill>
              </a:rPr>
              <a:t>”</a:t>
            </a:r>
            <a:r>
              <a:rPr lang="zh-CN" altLang="en-US">
                <a:solidFill>
                  <a:srgbClr val="FF0000"/>
                </a:solidFill>
              </a:rPr>
              <a:t>是指更换或增加了合作方，或者之前不涉及遗传资源管理的各方由于资方变化导致需要获得遗传办批件；</a:t>
            </a:r>
            <a:r>
              <a:rPr lang="en-US" altLang="zh-CN">
                <a:solidFill>
                  <a:srgbClr val="FF0000"/>
                </a:solidFill>
              </a:rPr>
              <a:t>2.“</a:t>
            </a:r>
            <a:r>
              <a:rPr lang="zh-CN" altLang="en-US">
                <a:solidFill>
                  <a:srgbClr val="FF0000"/>
                </a:solidFill>
              </a:rPr>
              <a:t>采集样本增加</a:t>
            </a:r>
            <a:r>
              <a:rPr lang="en-US" altLang="zh-CN">
                <a:solidFill>
                  <a:srgbClr val="FF0000"/>
                </a:solidFill>
              </a:rPr>
              <a:t>”</a:t>
            </a:r>
            <a:r>
              <a:rPr lang="zh-CN" altLang="en-US">
                <a:solidFill>
                  <a:srgbClr val="FF0000"/>
                </a:solidFill>
              </a:rPr>
              <a:t>是指相比之前获得遗传办批件样本采集数量和种类增加的情况。</a:t>
            </a:r>
            <a:endParaRPr lang="zh-CN" altLang="en-US">
              <a:solidFill>
                <a:srgbClr val="FF0000"/>
              </a:solidFill>
            </a:endParaRPr>
          </a:p>
          <a:p>
            <a:endParaRPr lang="zh-CN" altLang="en-US">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研究</a:t>
            </a:r>
            <a:r>
              <a:rPr lang="en-US" altLang="zh-CN">
                <a:sym typeface="+mn-ea"/>
              </a:rPr>
              <a:t>/</a:t>
            </a:r>
            <a:r>
              <a:rPr lang="zh-CN" altLang="en-US">
                <a:sym typeface="+mn-ea"/>
              </a:rPr>
              <a:t>试验期间</a:t>
            </a:r>
            <a:r>
              <a:rPr lang="zh-CN" altLang="en-US"/>
              <a:t>方案偏离</a:t>
            </a:r>
            <a:r>
              <a:rPr lang="en-US" altLang="zh-CN"/>
              <a:t>/</a:t>
            </a:r>
            <a:r>
              <a:rPr lang="zh-CN" altLang="en-US"/>
              <a:t>违背情况</a:t>
            </a:r>
            <a:endParaRPr lang="zh-CN" altLang="en-US"/>
          </a:p>
        </p:txBody>
      </p:sp>
      <p:graphicFrame>
        <p:nvGraphicFramePr>
          <p:cNvPr id="3" name="表格 2"/>
          <p:cNvGraphicFramePr/>
          <p:nvPr>
            <p:custDataLst>
              <p:tags r:id="rId1"/>
            </p:custDataLst>
          </p:nvPr>
        </p:nvGraphicFramePr>
        <p:xfrm>
          <a:off x="1828800" y="2240280"/>
          <a:ext cx="8221033" cy="2603500"/>
        </p:xfrm>
        <a:graphic>
          <a:graphicData uri="http://schemas.openxmlformats.org/drawingml/2006/table">
            <a:tbl>
              <a:tblPr firstRow="1" bandRow="1">
                <a:tableStyleId>{5C22544A-7EE6-4342-B048-85BDC9FD1C3A}</a:tableStyleId>
              </a:tblPr>
              <a:tblGrid>
                <a:gridCol w="2074059"/>
                <a:gridCol w="1804844"/>
                <a:gridCol w="2282825"/>
                <a:gridCol w="2059305"/>
              </a:tblGrid>
              <a:tr h="650875">
                <a:tc>
                  <a:txBody>
                    <a:bodyPr/>
                    <a:lstStyle/>
                    <a:p>
                      <a:pPr>
                        <a:buNone/>
                      </a:pPr>
                      <a:r>
                        <a:rPr lang="en-US" altLang="zh-CN"/>
                        <a:t>PD/PV</a:t>
                      </a:r>
                      <a:r>
                        <a:rPr lang="zh-CN" altLang="en-US"/>
                        <a:t>情况描述</a:t>
                      </a:r>
                      <a:r>
                        <a:rPr lang="en-US" altLang="zh-CN" baseline="30000">
                          <a:solidFill>
                            <a:srgbClr val="FF0000"/>
                          </a:solidFill>
                        </a:rPr>
                        <a:t>1</a:t>
                      </a:r>
                      <a:endParaRPr lang="en-US" altLang="zh-CN" baseline="30000">
                        <a:solidFill>
                          <a:srgbClr val="FF0000"/>
                        </a:solidFill>
                      </a:endParaRPr>
                    </a:p>
                  </a:txBody>
                  <a:tcPr/>
                </a:tc>
                <a:tc>
                  <a:txBody>
                    <a:bodyPr/>
                    <a:lstStyle/>
                    <a:p>
                      <a:pPr>
                        <a:buNone/>
                      </a:pPr>
                      <a:r>
                        <a:rPr lang="zh-CN" altLang="en-US"/>
                        <a:t>是否上报伦理</a:t>
                      </a:r>
                      <a:endParaRPr lang="zh-CN" altLang="en-US"/>
                    </a:p>
                  </a:txBody>
                  <a:tcPr/>
                </a:tc>
                <a:tc>
                  <a:txBody>
                    <a:bodyPr/>
                    <a:lstStyle/>
                    <a:p>
                      <a:pPr>
                        <a:buNone/>
                      </a:pPr>
                      <a:r>
                        <a:rPr lang="zh-CN" altLang="en-US"/>
                        <a:t>是否纳入总结报告</a:t>
                      </a:r>
                      <a:endParaRPr lang="zh-CN" altLang="en-US"/>
                    </a:p>
                  </a:txBody>
                  <a:tcPr/>
                </a:tc>
                <a:tc>
                  <a:txBody>
                    <a:bodyPr/>
                    <a:lstStyle/>
                    <a:p>
                      <a:pPr>
                        <a:buNone/>
                      </a:pPr>
                      <a:r>
                        <a:rPr lang="zh-CN" altLang="en-US"/>
                        <a:t>备注（原因）</a:t>
                      </a:r>
                      <a:endParaRPr lang="zh-CN" altLang="en-US"/>
                    </a:p>
                  </a:txBody>
                  <a:tcPr/>
                </a:tc>
              </a:tr>
              <a:tr h="650875">
                <a:tc>
                  <a:txBody>
                    <a:bodyPr/>
                    <a:lstStyle/>
                    <a:p>
                      <a:pPr>
                        <a:buNone/>
                      </a:pPr>
                      <a:r>
                        <a:rPr lang="en-US" altLang="zh-CN"/>
                        <a:t>1.</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endParaRPr lang="zh-CN" altLang="en-US"/>
                    </a:p>
                  </a:txBody>
                  <a:tcPr/>
                </a:tc>
              </a:tr>
              <a:tr h="650875">
                <a:tc>
                  <a:txBody>
                    <a:bodyPr/>
                    <a:lstStyle/>
                    <a:p>
                      <a:pPr>
                        <a:buNone/>
                      </a:pPr>
                      <a:r>
                        <a:rPr lang="en-US" altLang="zh-CN"/>
                        <a:t>2.</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endParaRPr lang="zh-CN" altLang="en-US"/>
                    </a:p>
                  </a:txBody>
                  <a:tcPr/>
                </a:tc>
              </a:tr>
              <a:tr h="650875">
                <a:tc>
                  <a:txBody>
                    <a:bodyPr/>
                    <a:lstStyle/>
                    <a:p>
                      <a:pPr>
                        <a:buNone/>
                      </a:pPr>
                      <a:r>
                        <a:rPr lang="en-US" altLang="zh-CN"/>
                        <a:t>3.</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endParaRPr lang="zh-CN" altLang="en-US"/>
                    </a:p>
                  </a:txBody>
                  <a:tcPr/>
                </a:tc>
              </a:tr>
            </a:tbl>
          </a:graphicData>
        </a:graphic>
      </p:graphicFrame>
      <p:sp>
        <p:nvSpPr>
          <p:cNvPr id="4" name="文本框 3"/>
          <p:cNvSpPr txBox="1"/>
          <p:nvPr/>
        </p:nvSpPr>
        <p:spPr>
          <a:xfrm>
            <a:off x="1997710" y="5609590"/>
            <a:ext cx="8049895" cy="368300"/>
          </a:xfrm>
          <a:prstGeom prst="rect">
            <a:avLst/>
          </a:prstGeom>
          <a:noFill/>
        </p:spPr>
        <p:txBody>
          <a:bodyPr wrap="square" rtlCol="0">
            <a:spAutoFit/>
          </a:bodyPr>
          <a:lstStyle/>
          <a:p>
            <a:r>
              <a:rPr lang="zh-CN" altLang="en-US">
                <a:solidFill>
                  <a:srgbClr val="FF0000"/>
                </a:solidFill>
              </a:rPr>
              <a:t>注：</a:t>
            </a:r>
            <a:r>
              <a:rPr lang="en-US" altLang="zh-CN">
                <a:solidFill>
                  <a:srgbClr val="FF0000"/>
                </a:solidFill>
              </a:rPr>
              <a:t>1.</a:t>
            </a:r>
            <a:r>
              <a:rPr lang="zh-CN">
                <a:solidFill>
                  <a:srgbClr val="FF0000"/>
                </a:solidFill>
              </a:rPr>
              <a:t>可以按照发生的时间段内例次或不同性质问题归类后例次上报</a:t>
            </a:r>
            <a:r>
              <a:rPr lang="zh-CN" altLang="en-US">
                <a:solidFill>
                  <a:srgbClr val="FF0000"/>
                </a:solidFill>
              </a:rPr>
              <a:t>。</a:t>
            </a:r>
            <a:endParaRPr lang="zh-CN" altLang="en-US">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研究</a:t>
            </a:r>
            <a:r>
              <a:rPr lang="en-US" altLang="zh-CN">
                <a:sym typeface="+mn-ea"/>
              </a:rPr>
              <a:t>/</a:t>
            </a:r>
            <a:r>
              <a:rPr lang="zh-CN" altLang="en-US">
                <a:sym typeface="+mn-ea"/>
              </a:rPr>
              <a:t>试验期间本中心发生的重要安全事件</a:t>
            </a:r>
            <a:endParaRPr lang="zh-CN" altLang="en-US">
              <a:sym typeface="+mn-ea"/>
            </a:endParaRPr>
          </a:p>
        </p:txBody>
      </p:sp>
      <p:graphicFrame>
        <p:nvGraphicFramePr>
          <p:cNvPr id="6" name="表格 5"/>
          <p:cNvGraphicFramePr/>
          <p:nvPr>
            <p:custDataLst>
              <p:tags r:id="rId1"/>
            </p:custDataLst>
          </p:nvPr>
        </p:nvGraphicFramePr>
        <p:xfrm>
          <a:off x="1829435" y="2204720"/>
          <a:ext cx="8533130" cy="2834640"/>
        </p:xfrm>
        <a:graphic>
          <a:graphicData uri="http://schemas.openxmlformats.org/drawingml/2006/table">
            <a:tbl>
              <a:tblPr firstRow="1" bandRow="1">
                <a:tableStyleId>{5C22544A-7EE6-4342-B048-85BDC9FD1C3A}</a:tableStyleId>
              </a:tblPr>
              <a:tblGrid>
                <a:gridCol w="1506677"/>
                <a:gridCol w="1341120"/>
                <a:gridCol w="1672233"/>
                <a:gridCol w="2006550"/>
                <a:gridCol w="2006550"/>
              </a:tblGrid>
              <a:tr h="381000">
                <a:tc>
                  <a:txBody>
                    <a:bodyPr/>
                    <a:lstStyle/>
                    <a:p>
                      <a:pPr>
                        <a:buNone/>
                      </a:pPr>
                      <a:r>
                        <a:rPr lang="zh-CN" altLang="en-US">
                          <a:solidFill>
                            <a:schemeClr val="bg1"/>
                          </a:solidFill>
                        </a:rPr>
                        <a:t>安全事件</a:t>
                      </a:r>
                      <a:endParaRPr lang="zh-CN" altLang="en-US">
                        <a:solidFill>
                          <a:schemeClr val="bg1"/>
                        </a:solidFill>
                      </a:endParaRPr>
                    </a:p>
                  </a:txBody>
                  <a:tcPr/>
                </a:tc>
                <a:tc>
                  <a:txBody>
                    <a:bodyPr/>
                    <a:lstStyle/>
                    <a:p>
                      <a:pPr>
                        <a:buNone/>
                      </a:pPr>
                      <a:r>
                        <a:rPr lang="zh-CN" altLang="en-US">
                          <a:solidFill>
                            <a:schemeClr val="bg1"/>
                          </a:solidFill>
                        </a:rPr>
                        <a:t>例次</a:t>
                      </a:r>
                      <a:endParaRPr lang="zh-CN" altLang="en-US">
                        <a:solidFill>
                          <a:schemeClr val="bg1"/>
                        </a:solidFill>
                      </a:endParaRPr>
                    </a:p>
                  </a:txBody>
                  <a:tcPr/>
                </a:tc>
                <a:tc>
                  <a:txBody>
                    <a:bodyPr/>
                    <a:lstStyle/>
                    <a:p>
                      <a:pPr>
                        <a:buNone/>
                      </a:pPr>
                      <a:r>
                        <a:rPr lang="zh-CN" altLang="en-US"/>
                        <a:t>是否上报伦理</a:t>
                      </a:r>
                      <a:endParaRPr lang="zh-CN" altLang="en-US"/>
                    </a:p>
                  </a:txBody>
                  <a:tcPr/>
                </a:tc>
                <a:tc>
                  <a:txBody>
                    <a:bodyPr/>
                    <a:lstStyle/>
                    <a:p>
                      <a:pPr>
                        <a:buNone/>
                      </a:pPr>
                      <a:r>
                        <a:rPr lang="zh-CN" altLang="en-US">
                          <a:solidFill>
                            <a:schemeClr val="bg1"/>
                          </a:solidFill>
                        </a:rPr>
                        <a:t>是否纳入总结报告</a:t>
                      </a:r>
                      <a:endParaRPr lang="zh-CN" altLang="en-US">
                        <a:solidFill>
                          <a:schemeClr val="bg1"/>
                        </a:solidFill>
                      </a:endParaRPr>
                    </a:p>
                  </a:txBody>
                  <a:tcPr/>
                </a:tc>
                <a:tc>
                  <a:txBody>
                    <a:bodyPr/>
                    <a:lstStyle/>
                    <a:p>
                      <a:pPr>
                        <a:buNone/>
                      </a:pPr>
                      <a:r>
                        <a:rPr lang="zh-CN" altLang="en-US">
                          <a:solidFill>
                            <a:schemeClr val="bg1"/>
                          </a:solidFill>
                        </a:rPr>
                        <a:t>备注</a:t>
                      </a:r>
                      <a:endParaRPr lang="zh-CN" altLang="en-US">
                        <a:solidFill>
                          <a:schemeClr val="bg1"/>
                        </a:solidFill>
                      </a:endParaRPr>
                    </a:p>
                  </a:txBody>
                  <a:tcPr/>
                </a:tc>
              </a:tr>
              <a:tr h="518160">
                <a:tc>
                  <a:txBody>
                    <a:bodyPr/>
                    <a:lstStyle/>
                    <a:p>
                      <a:pPr>
                        <a:buNone/>
                      </a:pPr>
                      <a:r>
                        <a:rPr lang="en-US" altLang="zh-CN"/>
                        <a:t>SAE</a:t>
                      </a:r>
                      <a:endParaRPr lang="en-US" altLang="zh-CN"/>
                    </a:p>
                  </a:txBody>
                  <a:tcPr/>
                </a:tc>
                <a:tc>
                  <a:txBody>
                    <a:bodyPr/>
                    <a:lstStyle/>
                    <a:p>
                      <a:pPr>
                        <a:buNone/>
                      </a:pP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sz="1800">
                        <a:sym typeface="Wingdings 2" panose="05020102010507070707" charset="0"/>
                      </a:endParaRPr>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sz="1800">
                        <a:sym typeface="Wingdings 2" panose="05020102010507070707" charset="0"/>
                      </a:endParaRPr>
                    </a:p>
                    <a:p>
                      <a:pPr>
                        <a:buNone/>
                      </a:pPr>
                      <a:endParaRPr lang="zh-CN" altLang="en-US"/>
                    </a:p>
                  </a:txBody>
                  <a:tcPr/>
                </a:tc>
                <a:tc>
                  <a:txBody>
                    <a:bodyPr/>
                    <a:lstStyle/>
                    <a:p>
                      <a:pPr>
                        <a:buNone/>
                      </a:pPr>
                      <a:endParaRPr lang="zh-CN" altLang="en-US"/>
                    </a:p>
                  </a:txBody>
                  <a:tcPr/>
                </a:tc>
              </a:tr>
              <a:tr h="544830">
                <a:tc>
                  <a:txBody>
                    <a:bodyPr/>
                    <a:lstStyle/>
                    <a:p>
                      <a:pPr>
                        <a:buNone/>
                      </a:pPr>
                      <a:r>
                        <a:rPr lang="en-US" altLang="zh-CN"/>
                        <a:t>SUSAR</a:t>
                      </a:r>
                      <a:endParaRPr lang="en-US" altLang="zh-CN"/>
                    </a:p>
                  </a:txBody>
                  <a:tcPr/>
                </a:tc>
                <a:tc>
                  <a:txBody>
                    <a:bodyPr/>
                    <a:lstStyle/>
                    <a:p>
                      <a:pPr>
                        <a:buNone/>
                      </a:pP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sz="1800">
                        <a:sym typeface="Wingdings 2" panose="05020102010507070707" charset="0"/>
                      </a:endParaRPr>
                    </a:p>
                    <a:p>
                      <a:pPr>
                        <a:buNone/>
                      </a:pPr>
                      <a:endParaRPr lang="zh-CN" altLang="en-US"/>
                    </a:p>
                  </a:txBody>
                  <a:tcPr/>
                </a:tc>
                <a:tc>
                  <a:txBody>
                    <a:bodyPr/>
                    <a:lstStyle/>
                    <a:p>
                      <a:pPr>
                        <a:buNone/>
                      </a:pPr>
                      <a:endParaRPr lang="zh-CN" altLang="en-US"/>
                    </a:p>
                  </a:txBody>
                  <a:tcPr/>
                </a:tc>
              </a:tr>
              <a:tr h="699135">
                <a:tc>
                  <a:txBody>
                    <a:bodyPr/>
                    <a:lstStyle/>
                    <a:p>
                      <a:pPr>
                        <a:buNone/>
                      </a:pPr>
                      <a:r>
                        <a:rPr lang="zh-CN" altLang="en-US"/>
                        <a:t>方案规定的其他需要报告</a:t>
                      </a:r>
                      <a:r>
                        <a:rPr lang="en-US" altLang="zh-CN"/>
                        <a:t>EC</a:t>
                      </a:r>
                      <a:r>
                        <a:rPr lang="zh-CN" altLang="en-US"/>
                        <a:t>事件</a:t>
                      </a:r>
                      <a:endParaRPr lang="zh-CN" altLang="en-US"/>
                    </a:p>
                  </a:txBody>
                  <a:tcPr/>
                </a:tc>
                <a:tc>
                  <a:txBody>
                    <a:bodyPr/>
                    <a:lstStyle/>
                    <a:p>
                      <a:pPr>
                        <a:buNone/>
                      </a:pP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endParaRPr lang="zh-CN" altLang="en-US"/>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sym typeface="+mn-ea"/>
              </a:rPr>
              <a:t>研究</a:t>
            </a:r>
            <a:r>
              <a:rPr lang="en-US" altLang="zh-CN">
                <a:sym typeface="+mn-ea"/>
              </a:rPr>
              <a:t>/</a:t>
            </a:r>
            <a:r>
              <a:rPr lang="zh-CN" altLang="en-US">
                <a:sym typeface="+mn-ea"/>
              </a:rPr>
              <a:t>试验期间本中心发生的其他重要事件</a:t>
            </a:r>
            <a:endParaRPr lang="zh-CN" altLang="en-US">
              <a:sym typeface="+mn-ea"/>
            </a:endParaRPr>
          </a:p>
        </p:txBody>
      </p:sp>
      <p:graphicFrame>
        <p:nvGraphicFramePr>
          <p:cNvPr id="6" name="表格 5"/>
          <p:cNvGraphicFramePr/>
          <p:nvPr>
            <p:custDataLst>
              <p:tags r:id="rId1"/>
            </p:custDataLst>
          </p:nvPr>
        </p:nvGraphicFramePr>
        <p:xfrm>
          <a:off x="1829435" y="2204720"/>
          <a:ext cx="8533130" cy="3059430"/>
        </p:xfrm>
        <a:graphic>
          <a:graphicData uri="http://schemas.openxmlformats.org/drawingml/2006/table">
            <a:tbl>
              <a:tblPr firstRow="1" bandRow="1">
                <a:tableStyleId>{5C22544A-7EE6-4342-B048-85BDC9FD1C3A}</a:tableStyleId>
              </a:tblPr>
              <a:tblGrid>
                <a:gridCol w="1506677"/>
                <a:gridCol w="1506677"/>
                <a:gridCol w="1756410"/>
                <a:gridCol w="1756816"/>
                <a:gridCol w="2006550"/>
              </a:tblGrid>
              <a:tr h="381000">
                <a:tc>
                  <a:txBody>
                    <a:bodyPr/>
                    <a:lstStyle/>
                    <a:p>
                      <a:pPr>
                        <a:buNone/>
                      </a:pPr>
                      <a:r>
                        <a:rPr lang="zh-CN" altLang="en-US">
                          <a:solidFill>
                            <a:schemeClr val="bg1"/>
                          </a:solidFill>
                        </a:rPr>
                        <a:t>事件</a:t>
                      </a:r>
                      <a:endParaRPr lang="zh-CN" altLang="en-US">
                        <a:solidFill>
                          <a:schemeClr val="bg1"/>
                        </a:solidFill>
                      </a:endParaRPr>
                    </a:p>
                  </a:txBody>
                  <a:tcPr/>
                </a:tc>
                <a:tc>
                  <a:txBody>
                    <a:bodyPr/>
                    <a:lstStyle/>
                    <a:p>
                      <a:pPr>
                        <a:buNone/>
                      </a:pPr>
                      <a:r>
                        <a:rPr lang="zh-CN" altLang="en-US">
                          <a:solidFill>
                            <a:schemeClr val="bg1"/>
                          </a:solidFill>
                        </a:rPr>
                        <a:t>例次</a:t>
                      </a:r>
                      <a:endParaRPr lang="zh-CN" altLang="en-US">
                        <a:solidFill>
                          <a:schemeClr val="bg1"/>
                        </a:solidFill>
                      </a:endParaRPr>
                    </a:p>
                  </a:txBody>
                  <a:tcPr/>
                </a:tc>
                <a:tc>
                  <a:txBody>
                    <a:bodyPr/>
                    <a:lstStyle/>
                    <a:p>
                      <a:pPr>
                        <a:buNone/>
                      </a:pPr>
                      <a:r>
                        <a:rPr lang="zh-CN" altLang="en-US"/>
                        <a:t>是否上报伦理</a:t>
                      </a:r>
                      <a:endParaRPr lang="zh-CN" altLang="en-US"/>
                    </a:p>
                  </a:txBody>
                  <a:tcPr/>
                </a:tc>
                <a:tc>
                  <a:txBody>
                    <a:bodyPr/>
                    <a:lstStyle/>
                    <a:p>
                      <a:pPr>
                        <a:buNone/>
                      </a:pPr>
                      <a:r>
                        <a:rPr lang="zh-CN" altLang="en-US">
                          <a:solidFill>
                            <a:schemeClr val="bg1"/>
                          </a:solidFill>
                        </a:rPr>
                        <a:t>是否得到解决</a:t>
                      </a:r>
                      <a:endParaRPr lang="zh-CN" altLang="en-US">
                        <a:solidFill>
                          <a:schemeClr val="bg1"/>
                        </a:solidFill>
                      </a:endParaRPr>
                    </a:p>
                  </a:txBody>
                  <a:tcPr/>
                </a:tc>
                <a:tc>
                  <a:txBody>
                    <a:bodyPr/>
                    <a:lstStyle/>
                    <a:p>
                      <a:pPr>
                        <a:buNone/>
                      </a:pPr>
                      <a:r>
                        <a:rPr lang="zh-CN" altLang="en-US">
                          <a:solidFill>
                            <a:schemeClr val="bg1"/>
                          </a:solidFill>
                        </a:rPr>
                        <a:t>备注</a:t>
                      </a:r>
                      <a:endParaRPr lang="zh-CN" altLang="en-US">
                        <a:solidFill>
                          <a:schemeClr val="bg1"/>
                        </a:solidFill>
                      </a:endParaRPr>
                    </a:p>
                  </a:txBody>
                  <a:tcPr/>
                </a:tc>
              </a:tr>
              <a:tr h="518160">
                <a:tc>
                  <a:txBody>
                    <a:bodyPr/>
                    <a:lstStyle/>
                    <a:p>
                      <a:pPr>
                        <a:buNone/>
                      </a:pPr>
                      <a:r>
                        <a:rPr lang="zh-CN" altLang="en-US"/>
                        <a:t>受试者投诉</a:t>
                      </a:r>
                      <a:endParaRPr lang="zh-CN" altLang="en-US"/>
                    </a:p>
                  </a:txBody>
                  <a:tcPr/>
                </a:tc>
                <a:tc>
                  <a:txBody>
                    <a:bodyPr/>
                    <a:lstStyle/>
                    <a:p>
                      <a:pPr>
                        <a:buNone/>
                      </a:pP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sz="1800">
                        <a:sym typeface="Wingdings 2" panose="05020102010507070707" charset="0"/>
                      </a:endParaRPr>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sz="1800">
                        <a:sym typeface="Wingdings 2" panose="05020102010507070707" charset="0"/>
                      </a:endParaRPr>
                    </a:p>
                    <a:p>
                      <a:pPr>
                        <a:buNone/>
                      </a:pPr>
                      <a:endParaRPr lang="zh-CN" altLang="en-US"/>
                    </a:p>
                  </a:txBody>
                  <a:tcPr/>
                </a:tc>
                <a:tc>
                  <a:txBody>
                    <a:bodyPr/>
                    <a:lstStyle/>
                    <a:p>
                      <a:pPr>
                        <a:buNone/>
                      </a:pPr>
                      <a:endParaRPr lang="zh-CN" altLang="en-US"/>
                    </a:p>
                  </a:txBody>
                  <a:tcPr/>
                </a:tc>
              </a:tr>
              <a:tr h="544830">
                <a:tc>
                  <a:txBody>
                    <a:bodyPr/>
                    <a:lstStyle/>
                    <a:p>
                      <a:pPr>
                        <a:buNone/>
                      </a:pPr>
                      <a:r>
                        <a:rPr lang="zh-CN" altLang="en-US"/>
                        <a:t>研究者申诉</a:t>
                      </a:r>
                      <a:endParaRPr lang="zh-CN" altLang="en-US"/>
                    </a:p>
                  </a:txBody>
                  <a:tcPr/>
                </a:tc>
                <a:tc>
                  <a:txBody>
                    <a:bodyPr/>
                    <a:lstStyle/>
                    <a:p>
                      <a:pPr>
                        <a:buNone/>
                      </a:pP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sz="1800">
                        <a:sym typeface="Wingdings 2" panose="05020102010507070707" charset="0"/>
                      </a:endParaRPr>
                    </a:p>
                    <a:p>
                      <a:pPr>
                        <a:buNone/>
                      </a:pPr>
                      <a:endParaRPr lang="zh-CN" altLang="en-US"/>
                    </a:p>
                  </a:txBody>
                  <a:tcPr/>
                </a:tc>
                <a:tc>
                  <a:txBody>
                    <a:bodyPr/>
                    <a:lstStyle/>
                    <a:p>
                      <a:pPr>
                        <a:buNone/>
                      </a:pPr>
                      <a:endParaRPr lang="zh-CN" altLang="en-US"/>
                    </a:p>
                  </a:txBody>
                  <a:tcPr/>
                </a:tc>
              </a:tr>
              <a:tr h="699135">
                <a:tc>
                  <a:txBody>
                    <a:bodyPr/>
                    <a:lstStyle/>
                    <a:p>
                      <a:pPr>
                        <a:buNone/>
                      </a:pPr>
                      <a:r>
                        <a:rPr lang="zh-CN" altLang="en-US"/>
                        <a:t>利益冲突</a:t>
                      </a:r>
                      <a:endParaRPr lang="zh-CN" altLang="en-US"/>
                    </a:p>
                  </a:txBody>
                  <a:tcPr/>
                </a:tc>
                <a:tc>
                  <a:txBody>
                    <a:bodyPr/>
                    <a:lstStyle/>
                    <a:p>
                      <a:pPr>
                        <a:buNone/>
                      </a:pP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endParaRPr lang="zh-CN" altLang="en-US"/>
                    </a:p>
                  </a:txBody>
                  <a:tcPr/>
                </a:tc>
              </a:tr>
              <a:tr h="699135">
                <a:tc>
                  <a:txBody>
                    <a:bodyPr/>
                    <a:lstStyle/>
                    <a:p>
                      <a:pPr>
                        <a:buNone/>
                      </a:pPr>
                      <a:r>
                        <a:rPr lang="zh-CN"/>
                        <a:t>其他</a:t>
                      </a:r>
                      <a:endParaRPr lang="zh-CN"/>
                    </a:p>
                  </a:txBody>
                  <a:tcPr/>
                </a:tc>
                <a:tc>
                  <a:txBody>
                    <a:bodyPr/>
                    <a:lstStyle/>
                    <a:p>
                      <a:pPr>
                        <a:buNone/>
                      </a:pP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en-US" altLang="zh-CN"/>
                    </a:p>
                  </a:txBody>
                  <a:tcPr/>
                </a:tc>
                <a:tc>
                  <a:txBody>
                    <a:bodyPr/>
                    <a:lstStyle/>
                    <a:p>
                      <a:pPr>
                        <a:buNone/>
                      </a:pPr>
                      <a:r>
                        <a:rPr lang="en-US" altLang="zh-CN" sz="1800">
                          <a:sym typeface="Wingdings 2" panose="05020102010507070707" charset="0"/>
                        </a:rPr>
                        <a:t></a:t>
                      </a:r>
                      <a:r>
                        <a:rPr lang="zh-CN" altLang="en-US" sz="1800">
                          <a:sym typeface="+mn-ea"/>
                        </a:rPr>
                        <a:t>是</a:t>
                      </a:r>
                      <a:r>
                        <a:rPr lang="en-US" altLang="zh-CN" sz="1800">
                          <a:sym typeface="+mn-ea"/>
                        </a:rPr>
                        <a:t>   </a:t>
                      </a:r>
                      <a:r>
                        <a:rPr lang="en-US" altLang="zh-CN" sz="1800">
                          <a:sym typeface="Wingdings 2" panose="05020102010507070707" charset="0"/>
                        </a:rPr>
                        <a:t></a:t>
                      </a:r>
                      <a:r>
                        <a:rPr lang="zh-CN" altLang="en-US" sz="1800">
                          <a:sym typeface="+mn-ea"/>
                        </a:rPr>
                        <a:t>否</a:t>
                      </a:r>
                      <a:endParaRPr lang="zh-CN" altLang="en-US"/>
                    </a:p>
                  </a:txBody>
                  <a:tcPr/>
                </a:tc>
                <a:tc>
                  <a:txBody>
                    <a:bodyPr/>
                    <a:lstStyle/>
                    <a:p>
                      <a:pPr>
                        <a:buNone/>
                      </a:pPr>
                      <a:endParaRPr lang="zh-CN" altLang="en-US"/>
                    </a:p>
                  </a:txBody>
                  <a:tcPr/>
                </a:tc>
              </a:tr>
            </a:tbl>
          </a:graphicData>
        </a:graphic>
      </p:graphicFrame>
    </p:spTree>
  </p:cSld>
  <p:clrMapOvr>
    <a:masterClrMapping/>
  </p:clrMapOvr>
</p:sld>
</file>

<file path=ppt/tags/tag1.xml><?xml version="1.0" encoding="utf-8"?>
<p:tagLst xmlns:p="http://schemas.openxmlformats.org/presentationml/2006/main">
  <p:tag name="KSO_WM_UNIT_TABLE_BEAUTIFY" val="smartTable{f65c0743-11eb-4b40-98d5-1801610e83c1}"/>
  <p:tag name="TABLE_ENDDRAG_ORIGIN_RECT" val="671*204"/>
  <p:tag name="TABLE_ENDDRAG_RECT" val="144*176*671*204"/>
</p:tagLst>
</file>

<file path=ppt/tags/tag2.xml><?xml version="1.0" encoding="utf-8"?>
<p:tagLst xmlns:p="http://schemas.openxmlformats.org/presentationml/2006/main">
  <p:tag name="KSO_WM_UNIT_TABLE_BEAUTIFY" val="smartTable{812e40ed-407a-4309-a172-8758477a7365}"/>
</p:tagLst>
</file>

<file path=ppt/tags/tag3.xml><?xml version="1.0" encoding="utf-8"?>
<p:tagLst xmlns:p="http://schemas.openxmlformats.org/presentationml/2006/main">
  <p:tag name="KSO_WM_UNIT_TABLE_BEAUTIFY" val="smartTable{ace411cb-9ae8-45a6-b59c-093656072ea3}"/>
</p:tagLst>
</file>

<file path=ppt/tags/tag4.xml><?xml version="1.0" encoding="utf-8"?>
<p:tagLst xmlns:p="http://schemas.openxmlformats.org/presentationml/2006/main">
  <p:tag name="KSO_WM_UNIT_TABLE_BEAUTIFY" val="smartTable{3f8d323c-a661-497b-887d-182cc2fedd36}"/>
  <p:tag name="TABLE_ENDDRAG_ORIGIN_RECT" val="671*204"/>
  <p:tag name="TABLE_ENDDRAG_RECT" val="144*176*671*204"/>
</p:tagLst>
</file>

<file path=ppt/tags/tag5.xml><?xml version="1.0" encoding="utf-8"?>
<p:tagLst xmlns:p="http://schemas.openxmlformats.org/presentationml/2006/main">
  <p:tag name="KSO_WM_UNIT_TABLE_BEAUTIFY" val="smartTable{9acf9509-036c-413c-bba4-dc6db938808d}"/>
</p:tagLst>
</file>

<file path=ppt/tags/tag6.xml><?xml version="1.0" encoding="utf-8"?>
<p:tagLst xmlns:p="http://schemas.openxmlformats.org/presentationml/2006/main">
  <p:tag name="KSO_WM_UNIT_TABLE_BEAUTIFY" val="smartTable{ab3e8ebd-511e-4a41-8d91-eb20dac47010}"/>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YaHei+FuturaLT">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1250</Words>
  <Application>WPS 演示</Application>
  <PresentationFormat>宽屏</PresentationFormat>
  <Paragraphs>262</Paragraphs>
  <Slides>10</Slides>
  <Notes>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10</vt:i4>
      </vt:variant>
    </vt:vector>
  </HeadingPairs>
  <TitlesOfParts>
    <vt:vector size="20" baseType="lpstr">
      <vt:lpstr>Arial</vt:lpstr>
      <vt:lpstr>宋体</vt:lpstr>
      <vt:lpstr>Wingdings</vt:lpstr>
      <vt:lpstr>微软雅黑</vt:lpstr>
      <vt:lpstr>Arial</vt:lpstr>
      <vt:lpstr>黑体</vt:lpstr>
      <vt:lpstr>Wingdings 2</vt:lpstr>
      <vt:lpstr>Wingdings</vt:lpstr>
      <vt:lpstr>Arial Unicode MS</vt:lpstr>
      <vt:lpstr>Office 主题​​</vt:lpstr>
      <vt:lpstr>PowerPoint 演示文稿</vt:lpstr>
      <vt:lpstr>项目基本信息</vt:lpstr>
      <vt:lpstr>伦理审查情况</vt:lpstr>
      <vt:lpstr>本中心项目完成情况</vt:lpstr>
      <vt:lpstr>研究/试验期间各合作方及人员变更情况</vt:lpstr>
      <vt:lpstr>研究/试验期间遗传资源变更情况</vt:lpstr>
      <vt:lpstr>研究/试验期间方案偏离/违背情况</vt:lpstr>
      <vt:lpstr>研究/试验期间本中心发生的重要安全事件</vt:lpstr>
      <vt:lpstr>研究/试验期间本中心发生的其他重要事件</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J.W. Zhao</dc:creator>
  <cp:lastModifiedBy>谭林</cp:lastModifiedBy>
  <cp:revision>2074</cp:revision>
  <cp:lastPrinted>2022-03-30T08:47:00Z</cp:lastPrinted>
  <dcterms:created xsi:type="dcterms:W3CDTF">2022-03-30T08:47:00Z</dcterms:created>
  <dcterms:modified xsi:type="dcterms:W3CDTF">2026-01-07T08:55:37Z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CF9731FC9E5E4AE482760401ADB7AAFF</vt:lpwstr>
  </property>
  <property fmtid="{D5CDD505-2E9C-101B-9397-08002B2CF9AE}" pid="3" name="KSOProductBuildVer">
    <vt:lpwstr>2052-12.1.0.24034</vt:lpwstr>
  </property>
</Properties>
</file>